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8" r:id="rId2"/>
    <p:sldId id="256" r:id="rId3"/>
    <p:sldId id="260" r:id="rId4"/>
    <p:sldId id="261" r:id="rId5"/>
    <p:sldId id="257" r:id="rId6"/>
    <p:sldId id="262" r:id="rId7"/>
    <p:sldId id="265" r:id="rId8"/>
    <p:sldId id="266" r:id="rId9"/>
    <p:sldId id="267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8BD"/>
    <a:srgbClr val="FFEADC"/>
    <a:srgbClr val="FEB789"/>
    <a:srgbClr val="F4B183"/>
    <a:srgbClr val="FFCFB5"/>
    <a:srgbClr val="FFFF00"/>
    <a:srgbClr val="FFF2CC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/>
    <p:restoredTop sz="94781"/>
  </p:normalViewPr>
  <p:slideViewPr>
    <p:cSldViewPr snapToGrid="0" snapToObjects="1">
      <p:cViewPr varScale="1">
        <p:scale>
          <a:sx n="108" d="100"/>
          <a:sy n="108" d="100"/>
        </p:scale>
        <p:origin x="1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07A06-019A-F84A-96D9-D5755684CB49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D149C-4A1F-4F4F-8A55-09343272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D149C-4A1F-4F4F-8A55-093432721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6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2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9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FEA9-26C5-364C-A6AE-C766C6055055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92AE-AF3C-B448-8B22-8DA0804D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8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haikh2/HDL_Forensics/blob/master/AML_SPRING_2019/MultiTask/Multitask-TrainableEncoder-unseen.ipynb" TargetMode="External"/><Relationship Id="rId2" Type="http://schemas.openxmlformats.org/officeDocument/2006/relationships/hyperlink" Target="https://github.com/mshaikh2/HDL_Forensics/blob/master/AML_SPRING_2019/AutoEncoder/DL_AE_Maxpool_1x1x512_Unsee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haikh2/HDL_Forensics/tree/master/AML_SPRING_2019" TargetMode="External"/><Relationship Id="rId5" Type="http://schemas.openxmlformats.org/officeDocument/2006/relationships/hyperlink" Target="https://github.com/mshaikh2/HDL_Forensics/tree/master/AML_SPRING_2019/dataset" TargetMode="External"/><Relationship Id="rId4" Type="http://schemas.openxmlformats.org/officeDocument/2006/relationships/hyperlink" Target="https://github.com/mshaikh2/HDL_Forensics/blob/master/AML_SPRING_2019/PGM/PGM_Writer_Verification/15Feature/PGM_Verification_15Feat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EEB2B-F865-304A-8DAB-7DB88361F8F0}"/>
              </a:ext>
            </a:extLst>
          </p:cNvPr>
          <p:cNvGrpSpPr/>
          <p:nvPr/>
        </p:nvGrpSpPr>
        <p:grpSpPr>
          <a:xfrm>
            <a:off x="177360" y="825049"/>
            <a:ext cx="2201661" cy="3886200"/>
            <a:chOff x="565293" y="1498600"/>
            <a:chExt cx="2201661" cy="3886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564226-D261-3043-8C54-7333ED796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12"/>
            <a:stretch/>
          </p:blipFill>
          <p:spPr>
            <a:xfrm>
              <a:off x="565293" y="1498600"/>
              <a:ext cx="2201660" cy="388620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DD3F1-441C-1742-B4EC-6DFE5B2FE7C4}"/>
                </a:ext>
              </a:extLst>
            </p:cNvPr>
            <p:cNvSpPr/>
            <p:nvPr/>
          </p:nvSpPr>
          <p:spPr>
            <a:xfrm>
              <a:off x="2425700" y="1714500"/>
              <a:ext cx="254000" cy="36703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843F2B-DD88-7949-A71E-D29F268AA6E1}"/>
                </a:ext>
              </a:extLst>
            </p:cNvPr>
            <p:cNvSpPr/>
            <p:nvPr/>
          </p:nvSpPr>
          <p:spPr>
            <a:xfrm flipV="1">
              <a:off x="565294" y="1498600"/>
              <a:ext cx="2201660" cy="2159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F0D0D5-5048-A644-891F-30A21E7BBC20}"/>
                </a:ext>
              </a:extLst>
            </p:cNvPr>
            <p:cNvCxnSpPr/>
            <p:nvPr/>
          </p:nvCxnSpPr>
          <p:spPr>
            <a:xfrm>
              <a:off x="1600200" y="1498600"/>
              <a:ext cx="0" cy="388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4A3795-C3B9-8C45-A2B0-C05F34BC8D29}"/>
                </a:ext>
              </a:extLst>
            </p:cNvPr>
            <p:cNvCxnSpPr/>
            <p:nvPr/>
          </p:nvCxnSpPr>
          <p:spPr>
            <a:xfrm>
              <a:off x="2679700" y="1498600"/>
              <a:ext cx="0" cy="388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EE07C80-45D2-AC4A-8BDD-EF8F0C27EEAE}"/>
              </a:ext>
            </a:extLst>
          </p:cNvPr>
          <p:cNvSpPr/>
          <p:nvPr/>
        </p:nvSpPr>
        <p:spPr>
          <a:xfrm>
            <a:off x="2379020" y="796834"/>
            <a:ext cx="6660477" cy="55909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5F40C-6D36-5740-9BF1-9A4BD1B8D659}"/>
              </a:ext>
            </a:extLst>
          </p:cNvPr>
          <p:cNvSpPr txBox="1"/>
          <p:nvPr/>
        </p:nvSpPr>
        <p:spPr>
          <a:xfrm>
            <a:off x="1773364" y="27858"/>
            <a:ext cx="56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Writer Verification –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D3FC3-5E3C-664A-9E2B-F6886901D379}"/>
              </a:ext>
            </a:extLst>
          </p:cNvPr>
          <p:cNvSpPr txBox="1"/>
          <p:nvPr/>
        </p:nvSpPr>
        <p:spPr>
          <a:xfrm>
            <a:off x="94234" y="516735"/>
            <a:ext cx="240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Human Observed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C127-2628-914A-A73E-4F1D84C196AE}"/>
              </a:ext>
            </a:extLst>
          </p:cNvPr>
          <p:cNvSpPr txBox="1"/>
          <p:nvPr/>
        </p:nvSpPr>
        <p:spPr>
          <a:xfrm>
            <a:off x="4854975" y="518662"/>
            <a:ext cx="216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D38BD"/>
                </a:solidFill>
              </a:rPr>
              <a:t>Number of Features</a:t>
            </a:r>
            <a:r>
              <a:rPr lang="en-US" sz="1600" dirty="0"/>
              <a:t>: 15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FF1A16A-306B-4542-A9D8-1D213F569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42863"/>
              </p:ext>
            </p:extLst>
          </p:nvPr>
        </p:nvGraphicFramePr>
        <p:xfrm>
          <a:off x="3744240" y="2428567"/>
          <a:ext cx="773604" cy="874055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00616">
                  <a:extLst>
                    <a:ext uri="{9D8B030D-6E8A-4147-A177-3AD203B41FA5}">
                      <a16:colId xmlns:a16="http://schemas.microsoft.com/office/drawing/2014/main" val="1290803094"/>
                    </a:ext>
                  </a:extLst>
                </a:gridCol>
                <a:gridCol w="672988">
                  <a:extLst>
                    <a:ext uri="{9D8B030D-6E8A-4147-A177-3AD203B41FA5}">
                      <a16:colId xmlns:a16="http://schemas.microsoft.com/office/drawing/2014/main" val="2828851704"/>
                    </a:ext>
                  </a:extLst>
                </a:gridCol>
              </a:tblGrid>
              <a:tr h="249385"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Pen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Pressure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06097"/>
                  </a:ext>
                </a:extLst>
              </a:tr>
              <a:tr h="24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Strong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653711"/>
                  </a:ext>
                </a:extLst>
              </a:tr>
              <a:tr h="249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83201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CA4EAF67-13A2-8442-93BE-72E4041FFB9C}"/>
              </a:ext>
            </a:extLst>
          </p:cNvPr>
          <p:cNvGrpSpPr/>
          <p:nvPr/>
        </p:nvGrpSpPr>
        <p:grpSpPr>
          <a:xfrm>
            <a:off x="4854975" y="2991830"/>
            <a:ext cx="1398036" cy="1407190"/>
            <a:chOff x="4479633" y="2943435"/>
            <a:chExt cx="1398036" cy="14071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3C2E67-DE7F-B84E-81A7-2CB6A12D6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69" t="3379" r="3152" b="8682"/>
            <a:stretch/>
          </p:blipFill>
          <p:spPr>
            <a:xfrm>
              <a:off x="4479633" y="2943435"/>
              <a:ext cx="1398036" cy="14071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4D3A3E-4AB6-354C-9E85-597171A621B8}"/>
                </a:ext>
              </a:extLst>
            </p:cNvPr>
            <p:cNvSpPr txBox="1"/>
            <p:nvPr/>
          </p:nvSpPr>
          <p:spPr>
            <a:xfrm>
              <a:off x="4614715" y="4078278"/>
              <a:ext cx="11715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0968c_num1.png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F3C3124-FB12-9D40-819E-A3D392CB1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84601"/>
              </p:ext>
            </p:extLst>
          </p:nvPr>
        </p:nvGraphicFramePr>
        <p:xfrm>
          <a:off x="4771458" y="943705"/>
          <a:ext cx="782535" cy="999357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15617">
                  <a:extLst>
                    <a:ext uri="{9D8B030D-6E8A-4147-A177-3AD203B41FA5}">
                      <a16:colId xmlns:a16="http://schemas.microsoft.com/office/drawing/2014/main" val="347249777"/>
                    </a:ext>
                  </a:extLst>
                </a:gridCol>
                <a:gridCol w="666918">
                  <a:extLst>
                    <a:ext uri="{9D8B030D-6E8A-4147-A177-3AD203B41FA5}">
                      <a16:colId xmlns:a16="http://schemas.microsoft.com/office/drawing/2014/main" val="1189871400"/>
                    </a:ext>
                  </a:extLst>
                </a:gridCol>
              </a:tblGrid>
              <a:tr h="3116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effectLst/>
                        </a:rPr>
                        <a:t>Letter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effectLst/>
                        </a:rPr>
                        <a:t>Spacing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82711"/>
                  </a:ext>
                </a:extLst>
              </a:tr>
              <a:tr h="2080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effectLst/>
                        </a:rPr>
                        <a:t>1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effectLst/>
                        </a:rPr>
                        <a:t>Less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294921"/>
                  </a:ext>
                </a:extLst>
              </a:tr>
              <a:tr h="2080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effectLst/>
                        </a:rPr>
                        <a:t>2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effectLst/>
                        </a:rPr>
                        <a:t>Medium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660299"/>
                  </a:ext>
                </a:extLst>
              </a:tr>
              <a:tr h="20802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>
                          <a:effectLst/>
                        </a:rPr>
                        <a:t>3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u="none" strike="noStrike" kern="1200" dirty="0">
                          <a:effectLst/>
                        </a:rPr>
                        <a:t>High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08226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7A9AA29-3AFE-1B43-ACF7-BB2FB2515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848875"/>
              </p:ext>
            </p:extLst>
          </p:nvPr>
        </p:nvGraphicFramePr>
        <p:xfrm>
          <a:off x="6630870" y="1598404"/>
          <a:ext cx="708024" cy="962892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31762">
                  <a:extLst>
                    <a:ext uri="{9D8B030D-6E8A-4147-A177-3AD203B41FA5}">
                      <a16:colId xmlns:a16="http://schemas.microsoft.com/office/drawing/2014/main" val="290314931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362822798"/>
                    </a:ext>
                  </a:extLst>
                </a:gridCol>
              </a:tblGrid>
              <a:tr h="24072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Size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54674"/>
                  </a:ext>
                </a:extLst>
              </a:tr>
              <a:tr h="2407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082252"/>
                  </a:ext>
                </a:extLst>
              </a:tr>
              <a:tr h="2407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1188"/>
                  </a:ext>
                </a:extLst>
              </a:tr>
              <a:tr h="2407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Large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3463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B343937-EFEA-484C-8D76-1AFBF3BC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1312"/>
              </p:ext>
            </p:extLst>
          </p:nvPr>
        </p:nvGraphicFramePr>
        <p:xfrm>
          <a:off x="8015130" y="2900504"/>
          <a:ext cx="908326" cy="842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2364">
                  <a:extLst>
                    <a:ext uri="{9D8B030D-6E8A-4147-A177-3AD203B41FA5}">
                      <a16:colId xmlns:a16="http://schemas.microsoft.com/office/drawing/2014/main" val="4231025962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599209692"/>
                    </a:ext>
                  </a:extLst>
                </a:gridCol>
              </a:tblGrid>
              <a:tr h="21068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Dimension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358341"/>
                  </a:ext>
                </a:extLst>
              </a:tr>
              <a:tr h="210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71371"/>
                  </a:ext>
                </a:extLst>
              </a:tr>
              <a:tr h="210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28345"/>
                  </a:ext>
                </a:extLst>
              </a:tr>
              <a:tr h="210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High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2519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8334CE0-84D3-F348-B17F-8BF84494D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58398"/>
              </p:ext>
            </p:extLst>
          </p:nvPr>
        </p:nvGraphicFramePr>
        <p:xfrm>
          <a:off x="6333886" y="4195315"/>
          <a:ext cx="1001301" cy="63105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1506">
                  <a:extLst>
                    <a:ext uri="{9D8B030D-6E8A-4147-A177-3AD203B41FA5}">
                      <a16:colId xmlns:a16="http://schemas.microsoft.com/office/drawing/2014/main" val="2759422700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1071072570"/>
                    </a:ext>
                  </a:extLst>
                </a:gridCol>
              </a:tblGrid>
              <a:tr h="210351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Is_LowerCase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6207"/>
                  </a:ext>
                </a:extLst>
              </a:tr>
              <a:tr h="2103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796153"/>
                  </a:ext>
                </a:extLst>
              </a:tr>
              <a:tr h="2103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01246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6E1E6F6-F7E6-2E49-B187-F0DF554CF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63849"/>
              </p:ext>
            </p:extLst>
          </p:nvPr>
        </p:nvGraphicFramePr>
        <p:xfrm>
          <a:off x="3851563" y="4614475"/>
          <a:ext cx="1014182" cy="57721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42">
                  <a:extLst>
                    <a:ext uri="{9D8B030D-6E8A-4147-A177-3AD203B41FA5}">
                      <a16:colId xmlns:a16="http://schemas.microsoft.com/office/drawing/2014/main" val="1328832455"/>
                    </a:ext>
                  </a:extLst>
                </a:gridCol>
                <a:gridCol w="933640">
                  <a:extLst>
                    <a:ext uri="{9D8B030D-6E8A-4147-A177-3AD203B41FA5}">
                      <a16:colId xmlns:a16="http://schemas.microsoft.com/office/drawing/2014/main" val="1739727964"/>
                    </a:ext>
                  </a:extLst>
                </a:gridCol>
              </a:tblGrid>
              <a:tr h="18820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Is_Continuous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15055"/>
                  </a:ext>
                </a:extLst>
              </a:tr>
              <a:tr h="18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03616"/>
                  </a:ext>
                </a:extLst>
              </a:tr>
              <a:tr h="18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9392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F826D68-6D38-534F-912C-8F62B11E5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90910"/>
              </p:ext>
            </p:extLst>
          </p:nvPr>
        </p:nvGraphicFramePr>
        <p:xfrm>
          <a:off x="5690521" y="1018912"/>
          <a:ext cx="859346" cy="1040805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55365">
                  <a:extLst>
                    <a:ext uri="{9D8B030D-6E8A-4147-A177-3AD203B41FA5}">
                      <a16:colId xmlns:a16="http://schemas.microsoft.com/office/drawing/2014/main" val="3750085224"/>
                    </a:ext>
                  </a:extLst>
                </a:gridCol>
                <a:gridCol w="703981">
                  <a:extLst>
                    <a:ext uri="{9D8B030D-6E8A-4147-A177-3AD203B41FA5}">
                      <a16:colId xmlns:a16="http://schemas.microsoft.com/office/drawing/2014/main" val="302206020"/>
                    </a:ext>
                  </a:extLst>
                </a:gridCol>
              </a:tblGrid>
              <a:tr h="208161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Slantness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691333"/>
                  </a:ext>
                </a:extLst>
              </a:tr>
              <a:tr h="208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474993"/>
                  </a:ext>
                </a:extLst>
              </a:tr>
              <a:tr h="208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Slight right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278356"/>
                  </a:ext>
                </a:extLst>
              </a:tr>
              <a:tr h="208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Very right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70039"/>
                  </a:ext>
                </a:extLst>
              </a:tr>
              <a:tr h="208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left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90504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8F17C11-96DB-7044-8379-6336C145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32006"/>
              </p:ext>
            </p:extLst>
          </p:nvPr>
        </p:nvGraphicFramePr>
        <p:xfrm>
          <a:off x="7073507" y="2651089"/>
          <a:ext cx="615691" cy="637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3553">
                  <a:extLst>
                    <a:ext uri="{9D8B030D-6E8A-4147-A177-3AD203B41FA5}">
                      <a16:colId xmlns:a16="http://schemas.microsoft.com/office/drawing/2014/main" val="225866609"/>
                    </a:ext>
                  </a:extLst>
                </a:gridCol>
                <a:gridCol w="462138">
                  <a:extLst>
                    <a:ext uri="{9D8B030D-6E8A-4147-A177-3AD203B41FA5}">
                      <a16:colId xmlns:a16="http://schemas.microsoft.com/office/drawing/2014/main" val="3491224353"/>
                    </a:ext>
                  </a:extLst>
                </a:gridCol>
              </a:tblGrid>
              <a:tr h="212336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Tilt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33352"/>
                  </a:ext>
                </a:extLst>
              </a:tr>
              <a:tr h="212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451695"/>
                  </a:ext>
                </a:extLst>
              </a:tr>
              <a:tr h="212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tilted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89153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DE08D2-332F-FB4C-B924-8D1F44931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17289"/>
              </p:ext>
            </p:extLst>
          </p:nvPr>
        </p:nvGraphicFramePr>
        <p:xfrm>
          <a:off x="7760679" y="3975844"/>
          <a:ext cx="1097670" cy="57755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148">
                  <a:extLst>
                    <a:ext uri="{9D8B030D-6E8A-4147-A177-3AD203B41FA5}">
                      <a16:colId xmlns:a16="http://schemas.microsoft.com/office/drawing/2014/main" val="2506662831"/>
                    </a:ext>
                  </a:extLst>
                </a:gridCol>
                <a:gridCol w="1001522">
                  <a:extLst>
                    <a:ext uri="{9D8B030D-6E8A-4147-A177-3AD203B41FA5}">
                      <a16:colId xmlns:a16="http://schemas.microsoft.com/office/drawing/2014/main" val="3076788841"/>
                    </a:ext>
                  </a:extLst>
                </a:gridCol>
              </a:tblGrid>
              <a:tr h="192518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Entry_stroke_A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131346"/>
                  </a:ext>
                </a:extLst>
              </a:tr>
              <a:tr h="1925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no_stroke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004198"/>
                  </a:ext>
                </a:extLst>
              </a:tr>
              <a:tr h="1925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downstroke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8083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A8C8366-B653-344B-A0BD-4A5B60459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60970"/>
              </p:ext>
            </p:extLst>
          </p:nvPr>
        </p:nvGraphicFramePr>
        <p:xfrm>
          <a:off x="6071854" y="5072594"/>
          <a:ext cx="877315" cy="119841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06590">
                  <a:extLst>
                    <a:ext uri="{9D8B030D-6E8A-4147-A177-3AD203B41FA5}">
                      <a16:colId xmlns:a16="http://schemas.microsoft.com/office/drawing/2014/main" val="3291812745"/>
                    </a:ext>
                  </a:extLst>
                </a:gridCol>
                <a:gridCol w="770725">
                  <a:extLst>
                    <a:ext uri="{9D8B030D-6E8A-4147-A177-3AD203B41FA5}">
                      <a16:colId xmlns:a16="http://schemas.microsoft.com/office/drawing/2014/main" val="4158084734"/>
                    </a:ext>
                  </a:extLst>
                </a:gridCol>
              </a:tblGrid>
              <a:tr h="239682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Staff_of_A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356296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no_staff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798948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retraced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94843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loopy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500078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tented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1071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7A1F70F-758D-C947-BAF7-467EBE4A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74005"/>
              </p:ext>
            </p:extLst>
          </p:nvPr>
        </p:nvGraphicFramePr>
        <p:xfrm>
          <a:off x="2570957" y="2596964"/>
          <a:ext cx="1045741" cy="607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9088">
                  <a:extLst>
                    <a:ext uri="{9D8B030D-6E8A-4147-A177-3AD203B41FA5}">
                      <a16:colId xmlns:a16="http://schemas.microsoft.com/office/drawing/2014/main" val="2585628381"/>
                    </a:ext>
                  </a:extLst>
                </a:gridCol>
                <a:gridCol w="906653">
                  <a:extLst>
                    <a:ext uri="{9D8B030D-6E8A-4147-A177-3AD203B41FA5}">
                      <a16:colId xmlns:a16="http://schemas.microsoft.com/office/drawing/2014/main" val="2231944588"/>
                    </a:ext>
                  </a:extLst>
                </a:gridCol>
              </a:tblGrid>
              <a:tr h="20236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Formation_N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718467"/>
                  </a:ext>
                </a:extLst>
              </a:tr>
              <a:tr h="202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no_formation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10031"/>
                  </a:ext>
                </a:extLst>
              </a:tr>
              <a:tr h="202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4128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3F2339-73A9-6942-96D2-392500B1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69837"/>
              </p:ext>
            </p:extLst>
          </p:nvPr>
        </p:nvGraphicFramePr>
        <p:xfrm>
          <a:off x="4929306" y="5290939"/>
          <a:ext cx="875072" cy="7834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317">
                  <a:extLst>
                    <a:ext uri="{9D8B030D-6E8A-4147-A177-3AD203B41FA5}">
                      <a16:colId xmlns:a16="http://schemas.microsoft.com/office/drawing/2014/main" val="1617680438"/>
                    </a:ext>
                  </a:extLst>
                </a:gridCol>
                <a:gridCol w="768755">
                  <a:extLst>
                    <a:ext uri="{9D8B030D-6E8A-4147-A177-3AD203B41FA5}">
                      <a16:colId xmlns:a16="http://schemas.microsoft.com/office/drawing/2014/main" val="1688517042"/>
                    </a:ext>
                  </a:extLst>
                </a:gridCol>
              </a:tblGrid>
              <a:tr h="19586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Staff_of_D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702138"/>
                  </a:ext>
                </a:extLst>
              </a:tr>
              <a:tr h="1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no_staff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38544"/>
                  </a:ext>
                </a:extLst>
              </a:tr>
              <a:tr h="1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retraced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254363"/>
                  </a:ext>
                </a:extLst>
              </a:tr>
              <a:tr h="19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loopy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9318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6F3C79-8E3A-B44F-8648-50846EDA6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238672"/>
              </p:ext>
            </p:extLst>
          </p:nvPr>
        </p:nvGraphicFramePr>
        <p:xfrm>
          <a:off x="2498415" y="3388584"/>
          <a:ext cx="1103343" cy="962025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16680">
                  <a:extLst>
                    <a:ext uri="{9D8B030D-6E8A-4147-A177-3AD203B41FA5}">
                      <a16:colId xmlns:a16="http://schemas.microsoft.com/office/drawing/2014/main" val="1398923364"/>
                    </a:ext>
                  </a:extLst>
                </a:gridCol>
                <a:gridCol w="986663">
                  <a:extLst>
                    <a:ext uri="{9D8B030D-6E8A-4147-A177-3AD203B41FA5}">
                      <a16:colId xmlns:a16="http://schemas.microsoft.com/office/drawing/2014/main" val="828143447"/>
                    </a:ext>
                  </a:extLst>
                </a:gridCol>
              </a:tblGrid>
              <a:tr h="179623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Exit_stroke_D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494397"/>
                  </a:ext>
                </a:extLst>
              </a:tr>
              <a:tr h="179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no_stroke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176411"/>
                  </a:ext>
                </a:extLst>
              </a:tr>
              <a:tr h="179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downstroke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90639"/>
                  </a:ext>
                </a:extLst>
              </a:tr>
              <a:tr h="179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curved_up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462514"/>
                  </a:ext>
                </a:extLst>
              </a:tr>
              <a:tr h="179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straight_across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1736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DC09F6F-1CBC-E747-A516-CE609ED6A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45517"/>
              </p:ext>
            </p:extLst>
          </p:nvPr>
        </p:nvGraphicFramePr>
        <p:xfrm>
          <a:off x="3626227" y="1179622"/>
          <a:ext cx="1068384" cy="1028482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29804">
                  <a:extLst>
                    <a:ext uri="{9D8B030D-6E8A-4147-A177-3AD203B41FA5}">
                      <a16:colId xmlns:a16="http://schemas.microsoft.com/office/drawing/2014/main" val="2586505469"/>
                    </a:ext>
                  </a:extLst>
                </a:gridCol>
                <a:gridCol w="938580">
                  <a:extLst>
                    <a:ext uri="{9D8B030D-6E8A-4147-A177-3AD203B41FA5}">
                      <a16:colId xmlns:a16="http://schemas.microsoft.com/office/drawing/2014/main" val="1995584515"/>
                    </a:ext>
                  </a:extLst>
                </a:gridCol>
              </a:tblGrid>
              <a:tr h="277912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Word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formation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77387"/>
                  </a:ext>
                </a:extLst>
              </a:tr>
              <a:tr h="277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Not</a:t>
                      </a:r>
                    </a:p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well_formed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74136"/>
                  </a:ext>
                </a:extLst>
              </a:tr>
              <a:tr h="277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Well_Formed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7597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B466BE-5549-4545-BB06-3B5C4369E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9349"/>
              </p:ext>
            </p:extLst>
          </p:nvPr>
        </p:nvGraphicFramePr>
        <p:xfrm>
          <a:off x="2689879" y="4470171"/>
          <a:ext cx="837290" cy="577215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01727">
                  <a:extLst>
                    <a:ext uri="{9D8B030D-6E8A-4147-A177-3AD203B41FA5}">
                      <a16:colId xmlns:a16="http://schemas.microsoft.com/office/drawing/2014/main" val="1292132347"/>
                    </a:ext>
                  </a:extLst>
                </a:gridCol>
                <a:gridCol w="735563">
                  <a:extLst>
                    <a:ext uri="{9D8B030D-6E8A-4147-A177-3AD203B41FA5}">
                      <a16:colId xmlns:a16="http://schemas.microsoft.com/office/drawing/2014/main" val="870587891"/>
                    </a:ext>
                  </a:extLst>
                </a:gridCol>
              </a:tblGrid>
              <a:tr h="158679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Constancy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3170"/>
                  </a:ext>
                </a:extLst>
              </a:tr>
              <a:tr h="158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Irregular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32923"/>
                  </a:ext>
                </a:extLst>
              </a:tr>
              <a:tr h="158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Regular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1315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42F434-1A75-694E-807F-DDEF3ED19FCA}"/>
              </a:ext>
            </a:extLst>
          </p:cNvPr>
          <p:cNvCxnSpPr>
            <a:stCxn id="16" idx="0"/>
            <a:endCxn id="36" idx="2"/>
          </p:cNvCxnSpPr>
          <p:nvPr/>
        </p:nvCxnSpPr>
        <p:spPr>
          <a:xfrm flipH="1" flipV="1">
            <a:off x="4160419" y="2208104"/>
            <a:ext cx="1393574" cy="78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722BAE-5C57-0C45-81AD-3CC7DA45409C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 flipH="1" flipV="1">
            <a:off x="5162725" y="1943062"/>
            <a:ext cx="391268" cy="104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19BE94-7BD9-3D4D-BD3D-76A7E6EDF38C}"/>
              </a:ext>
            </a:extLst>
          </p:cNvPr>
          <p:cNvCxnSpPr>
            <a:cxnSpLocks/>
            <a:stCxn id="16" idx="0"/>
            <a:endCxn id="27" idx="2"/>
          </p:cNvCxnSpPr>
          <p:nvPr/>
        </p:nvCxnSpPr>
        <p:spPr>
          <a:xfrm flipV="1">
            <a:off x="5553993" y="2059717"/>
            <a:ext cx="566201" cy="932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0AAB01-A4FE-D34D-8343-E69A45A25968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flipV="1">
            <a:off x="5553993" y="2561296"/>
            <a:ext cx="1430889" cy="43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A7145E-D037-754B-9FB5-880F3043EEEC}"/>
              </a:ext>
            </a:extLst>
          </p:cNvPr>
          <p:cNvCxnSpPr>
            <a:cxnSpLocks/>
            <a:stCxn id="16" idx="3"/>
            <a:endCxn id="28" idx="2"/>
          </p:cNvCxnSpPr>
          <p:nvPr/>
        </p:nvCxnSpPr>
        <p:spPr>
          <a:xfrm flipV="1">
            <a:off x="6253011" y="3288097"/>
            <a:ext cx="1128341" cy="40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C6777C-99DB-6749-BEC4-2DA8506F2B21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6253011" y="3321864"/>
            <a:ext cx="1762119" cy="373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500484-C4A2-F946-99D5-C88E4A59416D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6253011" y="3695425"/>
            <a:ext cx="1507668" cy="569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244A2F-B43D-844F-A414-4BB83B631E14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6253011" y="3695425"/>
            <a:ext cx="581525" cy="4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9B48507-3780-364D-B39A-DC614C82F947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5575814" y="4372894"/>
            <a:ext cx="934697" cy="69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9D7516-F713-554F-8586-0A2138FD9ED6}"/>
              </a:ext>
            </a:extLst>
          </p:cNvPr>
          <p:cNvCxnSpPr>
            <a:cxnSpLocks/>
            <a:stCxn id="18" idx="2"/>
            <a:endCxn id="34" idx="0"/>
          </p:cNvCxnSpPr>
          <p:nvPr/>
        </p:nvCxnSpPr>
        <p:spPr>
          <a:xfrm flipH="1">
            <a:off x="5366842" y="4372894"/>
            <a:ext cx="208972" cy="91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622EC0-E25B-984C-A86A-3E16AE85BBF8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 flipH="1">
            <a:off x="4358654" y="4372894"/>
            <a:ext cx="1217160" cy="24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9656E-FDCD-9B4C-8314-5F036664D2BC}"/>
              </a:ext>
            </a:extLst>
          </p:cNvPr>
          <p:cNvCxnSpPr>
            <a:cxnSpLocks/>
            <a:stCxn id="16" idx="1"/>
            <a:endCxn id="37" idx="3"/>
          </p:cNvCxnSpPr>
          <p:nvPr/>
        </p:nvCxnSpPr>
        <p:spPr>
          <a:xfrm flipH="1">
            <a:off x="3527169" y="3695425"/>
            <a:ext cx="1327806" cy="106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C3B20EE-5CEB-2F4C-AACC-20663D7E8C11}"/>
              </a:ext>
            </a:extLst>
          </p:cNvPr>
          <p:cNvCxnSpPr>
            <a:cxnSpLocks/>
            <a:stCxn id="16" idx="1"/>
            <a:endCxn id="35" idx="3"/>
          </p:cNvCxnSpPr>
          <p:nvPr/>
        </p:nvCxnSpPr>
        <p:spPr>
          <a:xfrm flipH="1">
            <a:off x="3601758" y="3695425"/>
            <a:ext cx="1253217" cy="17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EF64C1-8915-404C-839A-946E6BA19EB7}"/>
              </a:ext>
            </a:extLst>
          </p:cNvPr>
          <p:cNvCxnSpPr>
            <a:cxnSpLocks/>
            <a:stCxn id="16" idx="1"/>
            <a:endCxn id="31" idx="2"/>
          </p:cNvCxnSpPr>
          <p:nvPr/>
        </p:nvCxnSpPr>
        <p:spPr>
          <a:xfrm flipH="1" flipV="1">
            <a:off x="3093827" y="3204044"/>
            <a:ext cx="1761148" cy="49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19E45C6-F6B8-4043-9313-49E2CA5A4F8B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H="1" flipV="1">
            <a:off x="4131042" y="3302622"/>
            <a:ext cx="723933" cy="39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BC6ECDA-655D-5F43-9415-012B630B71B3}"/>
              </a:ext>
            </a:extLst>
          </p:cNvPr>
          <p:cNvSpPr txBox="1"/>
          <p:nvPr/>
        </p:nvSpPr>
        <p:spPr>
          <a:xfrm>
            <a:off x="2379019" y="6381650"/>
            <a:ext cx="6660478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Image 1: Human observed features mapped to image</a:t>
            </a:r>
          </a:p>
        </p:txBody>
      </p:sp>
    </p:spTree>
    <p:extLst>
      <p:ext uri="{BB962C8B-B14F-4D97-AF65-F5344CB8AC3E}">
        <p14:creationId xmlns:p14="http://schemas.microsoft.com/office/powerpoint/2010/main" val="340107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C2F0-34F3-1A47-883C-08F731F01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83" y="125241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AutoEncoder Code Reference: 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Deep Learning + Cosine Similarity Code</a:t>
            </a:r>
            <a:endParaRPr lang="en-US" dirty="0"/>
          </a:p>
          <a:p>
            <a:r>
              <a:rPr lang="en-US" dirty="0"/>
              <a:t>XAI Code Reference:</a:t>
            </a:r>
          </a:p>
          <a:p>
            <a:pPr marL="914400" lvl="2" indent="0">
              <a:buNone/>
            </a:pPr>
            <a:r>
              <a:rPr lang="en-US" dirty="0">
                <a:hlinkClick r:id="rId3"/>
              </a:rPr>
              <a:t>Feature mapping + Cosine Similarity Code</a:t>
            </a:r>
            <a:endParaRPr lang="en-US" dirty="0"/>
          </a:p>
          <a:p>
            <a:r>
              <a:rPr lang="en-US" dirty="0"/>
              <a:t>PGM Code Reference:</a:t>
            </a:r>
          </a:p>
          <a:p>
            <a:pPr marL="914400" lvl="2" indent="0">
              <a:buNone/>
            </a:pPr>
            <a:r>
              <a:rPr lang="en-US" dirty="0">
                <a:hlinkClick r:id="rId4"/>
              </a:rPr>
              <a:t>PGM Structure + XAI Verification</a:t>
            </a:r>
            <a:endParaRPr lang="en-US" dirty="0"/>
          </a:p>
          <a:p>
            <a:r>
              <a:rPr lang="en-US" dirty="0"/>
              <a:t>Datasets: </a:t>
            </a:r>
          </a:p>
          <a:p>
            <a:pPr marL="914400" lvl="2" indent="0">
              <a:buNone/>
            </a:pPr>
            <a:r>
              <a:rPr lang="en-US" dirty="0">
                <a:hlinkClick r:id="rId5"/>
              </a:rPr>
              <a:t>Seen + Unseen + Shuffled</a:t>
            </a:r>
            <a:endParaRPr lang="en-US" dirty="0"/>
          </a:p>
          <a:p>
            <a:r>
              <a:rPr lang="en-US" dirty="0"/>
              <a:t>All Codes: 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https://github.com/mshaikh2/HDL_Forensics/tree/master/AML_SPRING_2019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2E4E6-E645-D643-841B-CD781A33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3" y="0"/>
            <a:ext cx="8097811" cy="73714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70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44F22-44AB-3F4F-A7B8-D599E08641D5}"/>
              </a:ext>
            </a:extLst>
          </p:cNvPr>
          <p:cNvSpPr txBox="1"/>
          <p:nvPr/>
        </p:nvSpPr>
        <p:spPr>
          <a:xfrm>
            <a:off x="1773364" y="27858"/>
            <a:ext cx="56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Writer Verification – Deep Learning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80A13E42-A9CE-1741-AF16-B4061C0B5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47483"/>
              </p:ext>
            </p:extLst>
          </p:nvPr>
        </p:nvGraphicFramePr>
        <p:xfrm>
          <a:off x="698416" y="5270702"/>
          <a:ext cx="3563207" cy="13335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650836">
                  <a:extLst>
                    <a:ext uri="{9D8B030D-6E8A-4147-A177-3AD203B41FA5}">
                      <a16:colId xmlns:a16="http://schemas.microsoft.com/office/drawing/2014/main" val="341246946"/>
                    </a:ext>
                  </a:extLst>
                </a:gridCol>
                <a:gridCol w="1631472">
                  <a:extLst>
                    <a:ext uri="{9D8B030D-6E8A-4147-A177-3AD203B41FA5}">
                      <a16:colId xmlns:a16="http://schemas.microsoft.com/office/drawing/2014/main" val="4232747709"/>
                    </a:ext>
                  </a:extLst>
                </a:gridCol>
                <a:gridCol w="1280899">
                  <a:extLst>
                    <a:ext uri="{9D8B030D-6E8A-4147-A177-3AD203B41FA5}">
                      <a16:colId xmlns:a16="http://schemas.microsoft.com/office/drawing/2014/main" val="79278071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Symbol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Parameters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5235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Convolution (Conv) + MaxPooling (MP)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Conv_kernel</a:t>
                      </a:r>
                      <a:r>
                        <a:rPr lang="en-US" sz="1050" dirty="0"/>
                        <a:t> = 3x3, stride = 1x1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52037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DeConvolution</a:t>
                      </a:r>
                      <a:r>
                        <a:rPr lang="en-US" sz="1050" dirty="0"/>
                        <a:t> (</a:t>
                      </a:r>
                      <a:r>
                        <a:rPr lang="en-US" sz="1050" dirty="0" err="1"/>
                        <a:t>Deconv</a:t>
                      </a:r>
                      <a:r>
                        <a:rPr lang="en-US" sz="1050" dirty="0"/>
                        <a:t>) + </a:t>
                      </a:r>
                      <a:r>
                        <a:rPr lang="en-US" sz="1050" dirty="0" err="1"/>
                        <a:t>UpSampling</a:t>
                      </a:r>
                      <a:r>
                        <a:rPr lang="en-US" sz="1050" dirty="0"/>
                        <a:t> (U)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Deconv_kernel</a:t>
                      </a:r>
                      <a:r>
                        <a:rPr lang="en-US" sz="1050" dirty="0"/>
                        <a:t> = 3x3, stride = 1x1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2486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Concatenation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encoding + decoding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41792"/>
                  </a:ext>
                </a:extLst>
              </a:tr>
            </a:tbl>
          </a:graphicData>
        </a:graphic>
      </p:graphicFrame>
      <p:sp>
        <p:nvSpPr>
          <p:cNvPr id="89" name="Right Arrow 88">
            <a:extLst>
              <a:ext uri="{FF2B5EF4-FFF2-40B4-BE49-F238E27FC236}">
                <a16:creationId xmlns:a16="http://schemas.microsoft.com/office/drawing/2014/main" id="{5FD7FA93-0868-E346-A93C-941046D09DE2}"/>
              </a:ext>
            </a:extLst>
          </p:cNvPr>
          <p:cNvSpPr/>
          <p:nvPr/>
        </p:nvSpPr>
        <p:spPr>
          <a:xfrm>
            <a:off x="907696" y="5689685"/>
            <a:ext cx="181481" cy="12332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335770B0-19E4-444A-9975-F1401390C694}"/>
              </a:ext>
            </a:extLst>
          </p:cNvPr>
          <p:cNvSpPr/>
          <p:nvPr/>
        </p:nvSpPr>
        <p:spPr>
          <a:xfrm rot="10800000" flipH="1" flipV="1">
            <a:off x="907695" y="6024843"/>
            <a:ext cx="181481" cy="12332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9D90BB0-01F3-E04D-9FB4-7E749422CE98}"/>
              </a:ext>
            </a:extLst>
          </p:cNvPr>
          <p:cNvSpPr/>
          <p:nvPr/>
        </p:nvSpPr>
        <p:spPr>
          <a:xfrm rot="10800000" flipH="1" flipV="1">
            <a:off x="907695" y="6369010"/>
            <a:ext cx="181481" cy="12332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0D26EF13-13DC-654B-B494-906A8DBEC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87251"/>
              </p:ext>
            </p:extLst>
          </p:nvPr>
        </p:nvGraphicFramePr>
        <p:xfrm>
          <a:off x="698416" y="3877024"/>
          <a:ext cx="3563208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84890">
                  <a:extLst>
                    <a:ext uri="{9D8B030D-6E8A-4147-A177-3AD203B41FA5}">
                      <a16:colId xmlns:a16="http://schemas.microsoft.com/office/drawing/2014/main" val="225630036"/>
                    </a:ext>
                  </a:extLst>
                </a:gridCol>
                <a:gridCol w="566976">
                  <a:extLst>
                    <a:ext uri="{9D8B030D-6E8A-4147-A177-3AD203B41FA5}">
                      <a16:colId xmlns:a16="http://schemas.microsoft.com/office/drawing/2014/main" val="2209881650"/>
                    </a:ext>
                  </a:extLst>
                </a:gridCol>
                <a:gridCol w="583644">
                  <a:extLst>
                    <a:ext uri="{9D8B030D-6E8A-4147-A177-3AD203B41FA5}">
                      <a16:colId xmlns:a16="http://schemas.microsoft.com/office/drawing/2014/main" val="1391011009"/>
                    </a:ext>
                  </a:extLst>
                </a:gridCol>
                <a:gridCol w="627698">
                  <a:extLst>
                    <a:ext uri="{9D8B030D-6E8A-4147-A177-3AD203B41FA5}">
                      <a16:colId xmlns:a16="http://schemas.microsoft.com/office/drawing/2014/main" val="160738045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Seen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Unseen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Shuffled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70092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Intra Writer Accuracy (Type 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84.34%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67.31%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78.20%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08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Inter Writer Accuracy (Type 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96.68%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94.54%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96.12%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9039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Overall Accuracy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96.87%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95.27%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96.26%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78772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18A531D0-6086-CC4B-BB2C-A20E178200C6}"/>
              </a:ext>
            </a:extLst>
          </p:cNvPr>
          <p:cNvSpPr txBox="1"/>
          <p:nvPr/>
        </p:nvSpPr>
        <p:spPr>
          <a:xfrm>
            <a:off x="15804573" y="78243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415FB9A-EB93-8349-9074-EEB148A2219F}"/>
              </a:ext>
            </a:extLst>
          </p:cNvPr>
          <p:cNvGrpSpPr/>
          <p:nvPr/>
        </p:nvGrpSpPr>
        <p:grpSpPr>
          <a:xfrm>
            <a:off x="493506" y="866361"/>
            <a:ext cx="8196943" cy="2843192"/>
            <a:chOff x="457200" y="1247208"/>
            <a:chExt cx="8196943" cy="284319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7D4D86B-A959-574D-8D79-82FAB9B2297B}"/>
                </a:ext>
              </a:extLst>
            </p:cNvPr>
            <p:cNvSpPr/>
            <p:nvPr/>
          </p:nvSpPr>
          <p:spPr>
            <a:xfrm>
              <a:off x="650265" y="1247208"/>
              <a:ext cx="7797840" cy="25725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A80D15-932F-BC44-AABF-BF6EBC0A3637}"/>
                </a:ext>
              </a:extLst>
            </p:cNvPr>
            <p:cNvSpPr txBox="1"/>
            <p:nvPr/>
          </p:nvSpPr>
          <p:spPr>
            <a:xfrm>
              <a:off x="4956252" y="1804921"/>
              <a:ext cx="5725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4x4x128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1567D7-1718-634D-8E5A-36F7ECF0597D}"/>
                </a:ext>
              </a:extLst>
            </p:cNvPr>
            <p:cNvGrpSpPr/>
            <p:nvPr/>
          </p:nvGrpSpPr>
          <p:grpSpPr>
            <a:xfrm>
              <a:off x="2137253" y="1272240"/>
              <a:ext cx="6006593" cy="415609"/>
              <a:chOff x="2386480" y="1602255"/>
              <a:chExt cx="7568609" cy="77036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B381F1-25D6-A64C-8B0B-7B4AA70ED97A}"/>
                  </a:ext>
                </a:extLst>
              </p:cNvPr>
              <p:cNvSpPr txBox="1"/>
              <p:nvPr/>
            </p:nvSpPr>
            <p:spPr>
              <a:xfrm>
                <a:off x="2386480" y="1602257"/>
                <a:ext cx="879044" cy="68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32x32x16</a:t>
                </a:r>
              </a:p>
              <a:p>
                <a:r>
                  <a:rPr lang="en-US" sz="900" dirty="0"/>
                  <a:t>Encoding 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DF7E1-CD7C-9D45-BB28-1DDFD64CCBCB}"/>
                  </a:ext>
                </a:extLst>
              </p:cNvPr>
              <p:cNvSpPr txBox="1"/>
              <p:nvPr/>
            </p:nvSpPr>
            <p:spPr>
              <a:xfrm>
                <a:off x="3913304" y="1602255"/>
                <a:ext cx="879044" cy="68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16x16x32</a:t>
                </a:r>
              </a:p>
              <a:p>
                <a:r>
                  <a:rPr lang="en-US" sz="900" dirty="0"/>
                  <a:t>Encoding 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9BFC4-8057-B54B-9474-1732497619DF}"/>
                  </a:ext>
                </a:extLst>
              </p:cNvPr>
              <p:cNvSpPr txBox="1"/>
              <p:nvPr/>
            </p:nvSpPr>
            <p:spPr>
              <a:xfrm>
                <a:off x="5899242" y="1602255"/>
                <a:ext cx="879044" cy="68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8x8x64</a:t>
                </a:r>
              </a:p>
              <a:p>
                <a:r>
                  <a:rPr lang="en-US" sz="900" dirty="0"/>
                  <a:t>Encoding 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B3E36-2EB4-3240-98AC-CD50CC8ACFE9}"/>
                  </a:ext>
                </a:extLst>
              </p:cNvPr>
              <p:cNvSpPr txBox="1"/>
              <p:nvPr/>
            </p:nvSpPr>
            <p:spPr>
              <a:xfrm>
                <a:off x="7622212" y="1602255"/>
                <a:ext cx="879044" cy="68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2x2x256</a:t>
                </a:r>
              </a:p>
              <a:p>
                <a:r>
                  <a:rPr lang="en-US" sz="900" dirty="0"/>
                  <a:t>Encoding 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8D8A39-4945-0441-B39E-6DB17AD0D6BF}"/>
                  </a:ext>
                </a:extLst>
              </p:cNvPr>
              <p:cNvSpPr txBox="1"/>
              <p:nvPr/>
            </p:nvSpPr>
            <p:spPr>
              <a:xfrm>
                <a:off x="9076044" y="1688034"/>
                <a:ext cx="879045" cy="68459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900" dirty="0"/>
                  <a:t>1x1x512</a:t>
                </a:r>
              </a:p>
              <a:p>
                <a:pPr algn="ctr"/>
                <a:r>
                  <a:rPr lang="en-US" sz="900" dirty="0"/>
                  <a:t>Encoding 5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B8071-8186-7245-B769-F7B67A78C113}"/>
                </a:ext>
              </a:extLst>
            </p:cNvPr>
            <p:cNvSpPr/>
            <p:nvPr/>
          </p:nvSpPr>
          <p:spPr>
            <a:xfrm>
              <a:off x="659454" y="1681716"/>
              <a:ext cx="1088528" cy="739970"/>
            </a:xfrm>
            <a:prstGeom prst="rect">
              <a:avLst/>
            </a:prstGeom>
            <a:blipFill dpi="0" rotWithShape="1">
              <a:blip r:embed="rId3">
                <a:alphaModFix amt="99000"/>
              </a:blip>
              <a:srcRect/>
              <a:stretch>
                <a:fillRect/>
              </a:stretch>
            </a:blip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127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30343E-C88E-8D43-BF8A-79754614B041}"/>
                </a:ext>
              </a:extLst>
            </p:cNvPr>
            <p:cNvSpPr/>
            <p:nvPr/>
          </p:nvSpPr>
          <p:spPr>
            <a:xfrm>
              <a:off x="1996360" y="1743470"/>
              <a:ext cx="907107" cy="616642"/>
            </a:xfrm>
            <a:prstGeom prst="rect">
              <a:avLst/>
            </a:prstGeom>
            <a:solidFill>
              <a:srgbClr val="00B05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28575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43DCF4-EEE8-944F-8350-679D5439D650}"/>
                </a:ext>
              </a:extLst>
            </p:cNvPr>
            <p:cNvSpPr/>
            <p:nvPr/>
          </p:nvSpPr>
          <p:spPr>
            <a:xfrm>
              <a:off x="3362369" y="1780468"/>
              <a:ext cx="798254" cy="542645"/>
            </a:xfrm>
            <a:prstGeom prst="rect">
              <a:avLst/>
            </a:prstGeom>
            <a:solidFill>
              <a:srgbClr val="00B0F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4191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E3616A-0AB6-024A-B5F3-1022804F4468}"/>
                </a:ext>
              </a:extLst>
            </p:cNvPr>
            <p:cNvSpPr/>
            <p:nvPr/>
          </p:nvSpPr>
          <p:spPr>
            <a:xfrm>
              <a:off x="5098812" y="1854465"/>
              <a:ext cx="580548" cy="394651"/>
            </a:xfrm>
            <a:prstGeom prst="rect">
              <a:avLst/>
            </a:prstGeom>
            <a:solidFill>
              <a:srgbClr val="7030A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6BFE71-0C33-3D40-B8AB-65AB70497A1C}"/>
                </a:ext>
              </a:extLst>
            </p:cNvPr>
            <p:cNvSpPr/>
            <p:nvPr/>
          </p:nvSpPr>
          <p:spPr>
            <a:xfrm>
              <a:off x="6656529" y="1953039"/>
              <a:ext cx="290274" cy="197325"/>
            </a:xfrm>
            <a:prstGeom prst="rect">
              <a:avLst/>
            </a:prstGeom>
            <a:solidFill>
              <a:srgbClr val="FF000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CE0697-AD26-3C49-80EA-4A8A14A0C2BD}"/>
                </a:ext>
              </a:extLst>
            </p:cNvPr>
            <p:cNvSpPr/>
            <p:nvPr/>
          </p:nvSpPr>
          <p:spPr>
            <a:xfrm>
              <a:off x="8094298" y="2041324"/>
              <a:ext cx="72569" cy="49331"/>
            </a:xfrm>
            <a:prstGeom prst="rect">
              <a:avLst/>
            </a:prstGeom>
            <a:solidFill>
              <a:srgbClr val="C0000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5AC436-EA90-6E4C-98F5-4F01FA26FC38}"/>
                </a:ext>
              </a:extLst>
            </p:cNvPr>
            <p:cNvGrpSpPr/>
            <p:nvPr/>
          </p:nvGrpSpPr>
          <p:grpSpPr>
            <a:xfrm>
              <a:off x="1580720" y="1953039"/>
              <a:ext cx="5709902" cy="125944"/>
              <a:chOff x="2140390" y="2289548"/>
              <a:chExt cx="7192383" cy="233449"/>
            </a:xfrm>
          </p:grpSpPr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D74B481-D5E1-524B-B474-59F8C3FD9F3A}"/>
                  </a:ext>
                </a:extLst>
              </p:cNvPr>
              <p:cNvSpPr/>
              <p:nvPr/>
            </p:nvSpPr>
            <p:spPr>
              <a:xfrm>
                <a:off x="2140390" y="2289548"/>
                <a:ext cx="228600" cy="22860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Right Arrow 43">
                <a:extLst>
                  <a:ext uri="{FF2B5EF4-FFF2-40B4-BE49-F238E27FC236}">
                    <a16:creationId xmlns:a16="http://schemas.microsoft.com/office/drawing/2014/main" id="{D0E57817-A7C5-4745-AF14-D7C5F83A57D4}"/>
                  </a:ext>
                </a:extLst>
              </p:cNvPr>
              <p:cNvSpPr/>
              <p:nvPr/>
            </p:nvSpPr>
            <p:spPr>
              <a:xfrm>
                <a:off x="3781336" y="2294397"/>
                <a:ext cx="228600" cy="22860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0093CBC4-BA2F-4142-9B07-C5905FAAEE0F}"/>
                  </a:ext>
                </a:extLst>
              </p:cNvPr>
              <p:cNvSpPr/>
              <p:nvPr/>
            </p:nvSpPr>
            <p:spPr>
              <a:xfrm>
                <a:off x="5430283" y="2289548"/>
                <a:ext cx="228600" cy="22860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9BA24CCF-2C43-9F43-BF94-2D882410CC67}"/>
                  </a:ext>
                </a:extLst>
              </p:cNvPr>
              <p:cNvSpPr/>
              <p:nvPr/>
            </p:nvSpPr>
            <p:spPr>
              <a:xfrm>
                <a:off x="7433827" y="2289548"/>
                <a:ext cx="228600" cy="22860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5DDDC4FE-D749-4A43-9265-338C5D0897CC}"/>
                  </a:ext>
                </a:extLst>
              </p:cNvPr>
              <p:cNvSpPr/>
              <p:nvPr/>
            </p:nvSpPr>
            <p:spPr>
              <a:xfrm>
                <a:off x="9104173" y="2289548"/>
                <a:ext cx="228600" cy="22860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3817A5-5808-9347-A6D5-9C3324F06758}"/>
                </a:ext>
              </a:extLst>
            </p:cNvPr>
            <p:cNvSpPr/>
            <p:nvPr/>
          </p:nvSpPr>
          <p:spPr>
            <a:xfrm>
              <a:off x="650265" y="2670588"/>
              <a:ext cx="1088528" cy="73997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127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DD9E8A-8D07-D04B-9979-B9CB376E4000}"/>
                </a:ext>
              </a:extLst>
            </p:cNvPr>
            <p:cNvSpPr/>
            <p:nvPr/>
          </p:nvSpPr>
          <p:spPr>
            <a:xfrm>
              <a:off x="1808989" y="2717964"/>
              <a:ext cx="907107" cy="616642"/>
            </a:xfrm>
            <a:prstGeom prst="rect">
              <a:avLst/>
            </a:prstGeom>
            <a:solidFill>
              <a:srgbClr val="00B05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28575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D0F44A-4F1E-C94A-95F5-94772FD0D94F}"/>
                </a:ext>
              </a:extLst>
            </p:cNvPr>
            <p:cNvSpPr/>
            <p:nvPr/>
          </p:nvSpPr>
          <p:spPr>
            <a:xfrm>
              <a:off x="3141878" y="2769251"/>
              <a:ext cx="798254" cy="542645"/>
            </a:xfrm>
            <a:prstGeom prst="rect">
              <a:avLst/>
            </a:prstGeom>
            <a:solidFill>
              <a:srgbClr val="00B0F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4191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9B5733-6681-C74D-94E9-6F0967D1FF14}"/>
                </a:ext>
              </a:extLst>
            </p:cNvPr>
            <p:cNvSpPr/>
            <p:nvPr/>
          </p:nvSpPr>
          <p:spPr>
            <a:xfrm>
              <a:off x="4807002" y="2828960"/>
              <a:ext cx="580548" cy="394651"/>
            </a:xfrm>
            <a:prstGeom prst="rect">
              <a:avLst/>
            </a:prstGeom>
            <a:solidFill>
              <a:srgbClr val="7030A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03FAF1-D678-8B48-9386-A256DD4274A2}"/>
                </a:ext>
              </a:extLst>
            </p:cNvPr>
            <p:cNvSpPr/>
            <p:nvPr/>
          </p:nvSpPr>
          <p:spPr>
            <a:xfrm>
              <a:off x="6633312" y="3027638"/>
              <a:ext cx="290273" cy="197325"/>
            </a:xfrm>
            <a:prstGeom prst="rect">
              <a:avLst/>
            </a:prstGeom>
            <a:solidFill>
              <a:srgbClr val="FF000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0BF096-C0E2-364A-B2B2-75521FB688E3}"/>
                </a:ext>
              </a:extLst>
            </p:cNvPr>
            <p:cNvSpPr/>
            <p:nvPr/>
          </p:nvSpPr>
          <p:spPr>
            <a:xfrm>
              <a:off x="2078282" y="2763135"/>
              <a:ext cx="907107" cy="616641"/>
            </a:xfrm>
            <a:prstGeom prst="rect">
              <a:avLst/>
            </a:prstGeom>
            <a:solidFill>
              <a:srgbClr val="00B05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28575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6D8293-7C71-564D-A17F-62A8B43B5C3B}"/>
                </a:ext>
              </a:extLst>
            </p:cNvPr>
            <p:cNvSpPr/>
            <p:nvPr/>
          </p:nvSpPr>
          <p:spPr>
            <a:xfrm>
              <a:off x="3532009" y="2833546"/>
              <a:ext cx="798254" cy="542645"/>
            </a:xfrm>
            <a:prstGeom prst="rect">
              <a:avLst/>
            </a:prstGeom>
            <a:solidFill>
              <a:srgbClr val="00B0F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4191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3E5017-AFFA-D546-89A5-1D5609AA4681}"/>
                </a:ext>
              </a:extLst>
            </p:cNvPr>
            <p:cNvSpPr/>
            <p:nvPr/>
          </p:nvSpPr>
          <p:spPr>
            <a:xfrm>
              <a:off x="5434118" y="2927312"/>
              <a:ext cx="580548" cy="394651"/>
            </a:xfrm>
            <a:prstGeom prst="rect">
              <a:avLst/>
            </a:prstGeom>
            <a:solidFill>
              <a:srgbClr val="7030A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DA6F3B-2EDE-E949-A5B1-38BCF3FD378B}"/>
                </a:ext>
              </a:extLst>
            </p:cNvPr>
            <p:cNvSpPr/>
            <p:nvPr/>
          </p:nvSpPr>
          <p:spPr>
            <a:xfrm>
              <a:off x="7258229" y="3124709"/>
              <a:ext cx="290274" cy="197325"/>
            </a:xfrm>
            <a:prstGeom prst="rect">
              <a:avLst/>
            </a:prstGeom>
            <a:solidFill>
              <a:srgbClr val="FF000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B0B4A82-377B-FD49-AE0E-FB8A8455FD07}"/>
                </a:ext>
              </a:extLst>
            </p:cNvPr>
            <p:cNvGrpSpPr/>
            <p:nvPr/>
          </p:nvGrpSpPr>
          <p:grpSpPr>
            <a:xfrm rot="10800000">
              <a:off x="1545472" y="3018986"/>
              <a:ext cx="4514969" cy="125944"/>
              <a:chOff x="3446030" y="2289548"/>
              <a:chExt cx="5687205" cy="233449"/>
            </a:xfrm>
            <a:solidFill>
              <a:srgbClr val="00B050"/>
            </a:solidFill>
          </p:grpSpPr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3EB02B1F-56DA-324A-A750-CBED6F9FC449}"/>
                  </a:ext>
                </a:extLst>
              </p:cNvPr>
              <p:cNvSpPr/>
              <p:nvPr/>
            </p:nvSpPr>
            <p:spPr>
              <a:xfrm>
                <a:off x="3446030" y="2294397"/>
                <a:ext cx="228599" cy="2286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Right Arrow 51">
                <a:extLst>
                  <a:ext uri="{FF2B5EF4-FFF2-40B4-BE49-F238E27FC236}">
                    <a16:creationId xmlns:a16="http://schemas.microsoft.com/office/drawing/2014/main" id="{7F9E4B8C-2C9E-524D-B3B1-0C1D9EBA91E1}"/>
                  </a:ext>
                </a:extLst>
              </p:cNvPr>
              <p:cNvSpPr/>
              <p:nvPr/>
            </p:nvSpPr>
            <p:spPr>
              <a:xfrm>
                <a:off x="5633082" y="2289548"/>
                <a:ext cx="228601" cy="2286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6D09ACBB-C046-FD47-B913-98C48DCA0D6F}"/>
                  </a:ext>
                </a:extLst>
              </p:cNvPr>
              <p:cNvSpPr/>
              <p:nvPr/>
            </p:nvSpPr>
            <p:spPr>
              <a:xfrm>
                <a:off x="7366793" y="2289548"/>
                <a:ext cx="228601" cy="2286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02DA5F07-8B0B-5846-9D5B-0B96894A5311}"/>
                  </a:ext>
                </a:extLst>
              </p:cNvPr>
              <p:cNvSpPr/>
              <p:nvPr/>
            </p:nvSpPr>
            <p:spPr>
              <a:xfrm>
                <a:off x="8904635" y="2289548"/>
                <a:ext cx="228600" cy="2286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3274CA0-9110-F74A-9CA9-66EF097230D9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7436212" y="2472103"/>
              <a:ext cx="863564" cy="638972"/>
            </a:xfrm>
            <a:prstGeom prst="bentConnector2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59C51D5-7462-3E45-86F2-616460F8B48E}"/>
                </a:ext>
              </a:extLst>
            </p:cNvPr>
            <p:cNvCxnSpPr>
              <a:cxnSpLocks/>
            </p:cNvCxnSpPr>
            <p:nvPr/>
          </p:nvCxnSpPr>
          <p:spPr>
            <a:xfrm>
              <a:off x="2081339" y="2494333"/>
              <a:ext cx="76" cy="291763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EC3A0C3-DE2F-6D4B-AA1B-EA14B964D242}"/>
                </a:ext>
              </a:extLst>
            </p:cNvPr>
            <p:cNvCxnSpPr>
              <a:cxnSpLocks/>
            </p:cNvCxnSpPr>
            <p:nvPr/>
          </p:nvCxnSpPr>
          <p:spPr>
            <a:xfrm>
              <a:off x="3348970" y="2437420"/>
              <a:ext cx="0" cy="391474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3DE6ACC-1560-5448-9214-0155EBE29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423" y="2306311"/>
              <a:ext cx="5654" cy="501320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EF65137-F763-0F4B-8D14-3AE4F7CDE30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516" y="2184725"/>
              <a:ext cx="0" cy="789927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423644F-5AFB-4544-9C93-09BA1EC73464}"/>
                </a:ext>
              </a:extLst>
            </p:cNvPr>
            <p:cNvSpPr txBox="1"/>
            <p:nvPr/>
          </p:nvSpPr>
          <p:spPr>
            <a:xfrm>
              <a:off x="2210613" y="3450398"/>
              <a:ext cx="70884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/>
                <a:t>32x32x16</a:t>
              </a:r>
            </a:p>
            <a:p>
              <a:pPr algn="ctr"/>
              <a:r>
                <a:rPr lang="en-US" sz="900" dirty="0"/>
                <a:t>Decoding 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DF49B7A-C388-B448-8650-EF2CEE9CC6E8}"/>
                </a:ext>
              </a:extLst>
            </p:cNvPr>
            <p:cNvSpPr txBox="1"/>
            <p:nvPr/>
          </p:nvSpPr>
          <p:spPr>
            <a:xfrm>
              <a:off x="3422331" y="3450397"/>
              <a:ext cx="70884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/>
                <a:t>16x16x32</a:t>
              </a:r>
            </a:p>
            <a:p>
              <a:pPr algn="ctr"/>
              <a:r>
                <a:rPr lang="en-US" sz="900" dirty="0"/>
                <a:t>Decoding 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5B18BBC-BEF2-3C42-B47F-5C092EC238A6}"/>
                </a:ext>
              </a:extLst>
            </p:cNvPr>
            <p:cNvSpPr txBox="1"/>
            <p:nvPr/>
          </p:nvSpPr>
          <p:spPr>
            <a:xfrm>
              <a:off x="4998411" y="3450397"/>
              <a:ext cx="70884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/>
                <a:t>8x8x64</a:t>
              </a:r>
            </a:p>
            <a:p>
              <a:pPr algn="ctr"/>
              <a:r>
                <a:rPr lang="en-US" sz="900" dirty="0"/>
                <a:t>Decoding 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FBB8A-496E-E54C-8974-475222A259C4}"/>
                </a:ext>
              </a:extLst>
            </p:cNvPr>
            <p:cNvSpPr txBox="1"/>
            <p:nvPr/>
          </p:nvSpPr>
          <p:spPr>
            <a:xfrm>
              <a:off x="6845457" y="3452240"/>
              <a:ext cx="70884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/>
                <a:t>2x2x256</a:t>
              </a:r>
            </a:p>
            <a:p>
              <a:pPr algn="ctr"/>
              <a:r>
                <a:rPr lang="en-US" sz="900" dirty="0"/>
                <a:t>Decoding 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A818E3-678E-2047-B230-C082C7790074}"/>
                </a:ext>
              </a:extLst>
            </p:cNvPr>
            <p:cNvSpPr txBox="1"/>
            <p:nvPr/>
          </p:nvSpPr>
          <p:spPr>
            <a:xfrm>
              <a:off x="457200" y="3790318"/>
              <a:ext cx="819694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350" dirty="0">
                  <a:solidFill>
                    <a:srgbClr val="0D38BD"/>
                  </a:solidFill>
                </a:rPr>
                <a:t>Image 2: Translation Invariant AutoEncoder Architecture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C437DBC-7B52-354A-94F3-A9E8FB92A43E}"/>
              </a:ext>
            </a:extLst>
          </p:cNvPr>
          <p:cNvSpPr txBox="1"/>
          <p:nvPr/>
        </p:nvSpPr>
        <p:spPr>
          <a:xfrm>
            <a:off x="698416" y="4939538"/>
            <a:ext cx="3563207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Table 1: Performance Metrics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BBD9ADB-CE8C-FE4C-962B-1B41EF8F8168}"/>
              </a:ext>
            </a:extLst>
          </p:cNvPr>
          <p:cNvSpPr txBox="1"/>
          <p:nvPr/>
        </p:nvSpPr>
        <p:spPr>
          <a:xfrm>
            <a:off x="652920" y="6554731"/>
            <a:ext cx="3563207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Table 2: Image 2 Legend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7D45FA-7BEC-B94A-8F9A-990FA9B2A99C}"/>
              </a:ext>
            </a:extLst>
          </p:cNvPr>
          <p:cNvSpPr/>
          <p:nvPr/>
        </p:nvSpPr>
        <p:spPr>
          <a:xfrm>
            <a:off x="1250967" y="490150"/>
            <a:ext cx="668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task is to evaluate how similar are two given ‘and’ image samples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594A1FD-FFF3-3648-BF37-95813702DBF4}"/>
              </a:ext>
            </a:extLst>
          </p:cNvPr>
          <p:cNvSpPr txBox="1"/>
          <p:nvPr/>
        </p:nvSpPr>
        <p:spPr>
          <a:xfrm>
            <a:off x="8234479" y="12629"/>
            <a:ext cx="8954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Srihari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5CA2182-A458-644D-82D5-A72F1552B6CE}"/>
              </a:ext>
            </a:extLst>
          </p:cNvPr>
          <p:cNvGrpSpPr/>
          <p:nvPr/>
        </p:nvGrpSpPr>
        <p:grpSpPr>
          <a:xfrm>
            <a:off x="4324681" y="4380239"/>
            <a:ext cx="4427415" cy="2506548"/>
            <a:chOff x="4324681" y="4021659"/>
            <a:chExt cx="4427415" cy="250654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005CE16-F57A-FF4B-9A56-77A9C96F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4681" y="4021659"/>
              <a:ext cx="4427415" cy="22063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923984-EA24-2042-A3E5-FEC41EBF8FF1}"/>
                </a:ext>
              </a:extLst>
            </p:cNvPr>
            <p:cNvSpPr txBox="1"/>
            <p:nvPr/>
          </p:nvSpPr>
          <p:spPr>
            <a:xfrm>
              <a:off x="4676541" y="6228125"/>
              <a:ext cx="3563207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350" dirty="0">
                  <a:solidFill>
                    <a:srgbClr val="0D38BD"/>
                  </a:solidFill>
                </a:rPr>
                <a:t>Image 3: Loss Curve 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37930BF-864F-CA4D-B59B-A8D946B11323}"/>
              </a:ext>
            </a:extLst>
          </p:cNvPr>
          <p:cNvSpPr txBox="1"/>
          <p:nvPr/>
        </p:nvSpPr>
        <p:spPr>
          <a:xfrm>
            <a:off x="4251000" y="3651026"/>
            <a:ext cx="12346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Loss function: </a:t>
            </a:r>
          </a:p>
          <a:p>
            <a:r>
              <a:rPr lang="en-US" sz="1400" dirty="0"/>
              <a:t>Binary Cross </a:t>
            </a:r>
          </a:p>
          <a:p>
            <a:r>
              <a:rPr lang="en-US" sz="1400" dirty="0"/>
              <a:t>Entropy (BCE)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CBE3434-28CD-284B-AB35-A822E1EB8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940" y="3717996"/>
            <a:ext cx="3302699" cy="60719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400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44F22-44AB-3F4F-A7B8-D599E08641D5}"/>
              </a:ext>
            </a:extLst>
          </p:cNvPr>
          <p:cNvSpPr txBox="1"/>
          <p:nvPr/>
        </p:nvSpPr>
        <p:spPr>
          <a:xfrm>
            <a:off x="1236372" y="27858"/>
            <a:ext cx="689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Writer Verification – Deep Learning - Results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A531D0-6086-CC4B-BB2C-A20E178200C6}"/>
              </a:ext>
            </a:extLst>
          </p:cNvPr>
          <p:cNvSpPr txBox="1"/>
          <p:nvPr/>
        </p:nvSpPr>
        <p:spPr>
          <a:xfrm>
            <a:off x="15804573" y="78243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594A1FD-FFF3-3648-BF37-95813702DBF4}"/>
              </a:ext>
            </a:extLst>
          </p:cNvPr>
          <p:cNvSpPr txBox="1"/>
          <p:nvPr/>
        </p:nvSpPr>
        <p:spPr>
          <a:xfrm>
            <a:off x="8234479" y="12629"/>
            <a:ext cx="8954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Srihari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D323055-6484-2543-BB8F-990CF697DA7E}"/>
              </a:ext>
            </a:extLst>
          </p:cNvPr>
          <p:cNvGrpSpPr/>
          <p:nvPr/>
        </p:nvGrpSpPr>
        <p:grpSpPr>
          <a:xfrm>
            <a:off x="3761805" y="517065"/>
            <a:ext cx="2276290" cy="6302826"/>
            <a:chOff x="390000" y="517066"/>
            <a:chExt cx="2276290" cy="630282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82D64F0-C8FB-5A40-B76E-B0D5BA9F7E61}"/>
                </a:ext>
              </a:extLst>
            </p:cNvPr>
            <p:cNvSpPr/>
            <p:nvPr/>
          </p:nvSpPr>
          <p:spPr>
            <a:xfrm>
              <a:off x="390000" y="517066"/>
              <a:ext cx="2276290" cy="63028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C4AAC7-CB75-5744-8A59-C8C666E4BCA9}"/>
                </a:ext>
              </a:extLst>
            </p:cNvPr>
            <p:cNvSpPr txBox="1"/>
            <p:nvPr/>
          </p:nvSpPr>
          <p:spPr>
            <a:xfrm>
              <a:off x="598404" y="517066"/>
              <a:ext cx="1859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Intra Class Type 1 Error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3161160-33A2-E641-A794-8B6796D73158}"/>
              </a:ext>
            </a:extLst>
          </p:cNvPr>
          <p:cNvSpPr/>
          <p:nvPr/>
        </p:nvSpPr>
        <p:spPr>
          <a:xfrm>
            <a:off x="249555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511FD87-8E33-124F-B1A5-60982BB8164D}"/>
              </a:ext>
            </a:extLst>
          </p:cNvPr>
          <p:cNvGrpSpPr/>
          <p:nvPr/>
        </p:nvGrpSpPr>
        <p:grpSpPr>
          <a:xfrm>
            <a:off x="6378295" y="517065"/>
            <a:ext cx="2276290" cy="6302827"/>
            <a:chOff x="3004048" y="517065"/>
            <a:chExt cx="2276290" cy="630282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81A054-A8E9-0444-9080-C2E6876F2355}"/>
                </a:ext>
              </a:extLst>
            </p:cNvPr>
            <p:cNvSpPr/>
            <p:nvPr/>
          </p:nvSpPr>
          <p:spPr>
            <a:xfrm>
              <a:off x="3004048" y="517066"/>
              <a:ext cx="2276290" cy="63028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2C0C38-02E5-1443-BB74-E6360B2F1B30}"/>
                </a:ext>
              </a:extLst>
            </p:cNvPr>
            <p:cNvSpPr txBox="1"/>
            <p:nvPr/>
          </p:nvSpPr>
          <p:spPr>
            <a:xfrm>
              <a:off x="3212709" y="517065"/>
              <a:ext cx="18644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Inter Class Type 2 Error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5C5ED99-7495-E440-952D-2CAE1ECDC55A}"/>
              </a:ext>
            </a:extLst>
          </p:cNvPr>
          <p:cNvGrpSpPr/>
          <p:nvPr/>
        </p:nvGrpSpPr>
        <p:grpSpPr>
          <a:xfrm>
            <a:off x="517964" y="514921"/>
            <a:ext cx="2931973" cy="6302252"/>
            <a:chOff x="5575522" y="512778"/>
            <a:chExt cx="2931973" cy="630225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A0082D2-2637-E14E-8CBD-522623CCBDB2}"/>
                </a:ext>
              </a:extLst>
            </p:cNvPr>
            <p:cNvSpPr/>
            <p:nvPr/>
          </p:nvSpPr>
          <p:spPr>
            <a:xfrm>
              <a:off x="5575522" y="512778"/>
              <a:ext cx="2931973" cy="63022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35DC148-CF45-E745-91DC-4BEB986D19F3}"/>
                </a:ext>
              </a:extLst>
            </p:cNvPr>
            <p:cNvGrpSpPr/>
            <p:nvPr/>
          </p:nvGrpSpPr>
          <p:grpSpPr>
            <a:xfrm>
              <a:off x="5769999" y="512778"/>
              <a:ext cx="2479397" cy="6110989"/>
              <a:chOff x="5769999" y="512778"/>
              <a:chExt cx="2479397" cy="6110989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9F4C01-033F-AC4F-950F-B0BCA4372244}"/>
                  </a:ext>
                </a:extLst>
              </p:cNvPr>
              <p:cNvSpPr txBox="1"/>
              <p:nvPr/>
            </p:nvSpPr>
            <p:spPr>
              <a:xfrm>
                <a:off x="5769999" y="3444389"/>
                <a:ext cx="2479397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D38BD"/>
                    </a:solidFill>
                  </a:rPr>
                  <a:t>Cosine Similarity Threshold</a:t>
                </a:r>
                <a:r>
                  <a:rPr lang="en-US" sz="1400" dirty="0"/>
                  <a:t>: </a:t>
                </a:r>
                <a:r>
                  <a:rPr lang="en-US" sz="1400" b="1" u="sng" dirty="0"/>
                  <a:t>0.6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D5FA7C1-2352-D34E-9D82-0239553CFDE2}"/>
                  </a:ext>
                </a:extLst>
              </p:cNvPr>
              <p:cNvGrpSpPr/>
              <p:nvPr/>
            </p:nvGrpSpPr>
            <p:grpSpPr>
              <a:xfrm>
                <a:off x="6130342" y="2036879"/>
                <a:ext cx="863581" cy="756986"/>
                <a:chOff x="6130342" y="2036879"/>
                <a:chExt cx="863581" cy="756986"/>
              </a:xfrm>
            </p:grpSpPr>
            <p:sp>
              <p:nvSpPr>
                <p:cNvPr id="68" name="Trapezoid 67">
                  <a:extLst>
                    <a:ext uri="{FF2B5EF4-FFF2-40B4-BE49-F238E27FC236}">
                      <a16:creationId xmlns:a16="http://schemas.microsoft.com/office/drawing/2014/main" id="{3C8C5BD7-8846-4B4B-A238-3AB7978C4B84}"/>
                    </a:ext>
                  </a:extLst>
                </p:cNvPr>
                <p:cNvSpPr/>
                <p:nvPr/>
              </p:nvSpPr>
              <p:spPr>
                <a:xfrm rot="10800000">
                  <a:off x="6130342" y="2036879"/>
                  <a:ext cx="863581" cy="756986"/>
                </a:xfrm>
                <a:prstGeom prst="trapezoid">
                  <a:avLst>
                    <a:gd name="adj" fmla="val 2153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 anchorCtr="0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CBDDAAD-1516-FE47-940D-F15D6BBC9386}"/>
                    </a:ext>
                  </a:extLst>
                </p:cNvPr>
                <p:cNvSpPr txBox="1"/>
                <p:nvPr/>
              </p:nvSpPr>
              <p:spPr>
                <a:xfrm>
                  <a:off x="6198303" y="2238442"/>
                  <a:ext cx="7276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accent1"/>
                      </a:solidFill>
                    </a:rPr>
                    <a:t>Encoder</a:t>
                  </a: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ADBE037-D0B3-2049-AE7B-570122EAFAAE}"/>
                  </a:ext>
                </a:extLst>
              </p:cNvPr>
              <p:cNvGrpSpPr/>
              <p:nvPr/>
            </p:nvGrpSpPr>
            <p:grpSpPr>
              <a:xfrm>
                <a:off x="7061884" y="2037091"/>
                <a:ext cx="863581" cy="756986"/>
                <a:chOff x="6130342" y="2036879"/>
                <a:chExt cx="863581" cy="756986"/>
              </a:xfrm>
            </p:grpSpPr>
            <p:sp>
              <p:nvSpPr>
                <p:cNvPr id="102" name="Trapezoid 101">
                  <a:extLst>
                    <a:ext uri="{FF2B5EF4-FFF2-40B4-BE49-F238E27FC236}">
                      <a16:creationId xmlns:a16="http://schemas.microsoft.com/office/drawing/2014/main" id="{90C4FA94-02F6-4F46-9237-28AEFD8B4B85}"/>
                    </a:ext>
                  </a:extLst>
                </p:cNvPr>
                <p:cNvSpPr/>
                <p:nvPr/>
              </p:nvSpPr>
              <p:spPr>
                <a:xfrm rot="10800000">
                  <a:off x="6130342" y="2036879"/>
                  <a:ext cx="863581" cy="756986"/>
                </a:xfrm>
                <a:prstGeom prst="trapezoid">
                  <a:avLst>
                    <a:gd name="adj" fmla="val 2153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 anchorCtr="0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F917EAC-7730-F24A-9DD2-10DBDB5A5EE9}"/>
                    </a:ext>
                  </a:extLst>
                </p:cNvPr>
                <p:cNvSpPr txBox="1"/>
                <p:nvPr/>
              </p:nvSpPr>
              <p:spPr>
                <a:xfrm>
                  <a:off x="6198303" y="2238442"/>
                  <a:ext cx="7276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accent1"/>
                      </a:solidFill>
                    </a:rPr>
                    <a:t>Encoder</a:t>
                  </a:r>
                </a:p>
              </p:txBody>
            </p:sp>
          </p:grp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12A80C1-7CA6-CE4B-8149-0F5E784D8F39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>
                <a:off x="6562132" y="2793865"/>
                <a:ext cx="11663" cy="647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4A546F1F-041C-E042-8B19-527C9274FABD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>
                <a:off x="7493674" y="2794077"/>
                <a:ext cx="0" cy="647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A6630C1-4141-3849-BBD3-217ADAA7DFE1}"/>
                  </a:ext>
                </a:extLst>
              </p:cNvPr>
              <p:cNvSpPr/>
              <p:nvPr/>
            </p:nvSpPr>
            <p:spPr>
              <a:xfrm>
                <a:off x="6295768" y="3039762"/>
                <a:ext cx="562232" cy="12578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1x512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D930296-3D29-DD40-934B-7A8CD3F994B8}"/>
                  </a:ext>
                </a:extLst>
              </p:cNvPr>
              <p:cNvSpPr/>
              <p:nvPr/>
            </p:nvSpPr>
            <p:spPr>
              <a:xfrm>
                <a:off x="7217781" y="3039762"/>
                <a:ext cx="562232" cy="12578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1x512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E069F9F-C92F-6D4F-9231-A06369C6147B}"/>
                  </a:ext>
                </a:extLst>
              </p:cNvPr>
              <p:cNvSpPr txBox="1"/>
              <p:nvPr/>
            </p:nvSpPr>
            <p:spPr>
              <a:xfrm>
                <a:off x="6256535" y="512778"/>
                <a:ext cx="142167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Evaluation Phase</a:t>
                </a:r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82B50EBB-1A89-B442-8C92-C781881851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648"/>
              <a:stretch/>
            </p:blipFill>
            <p:spPr>
              <a:xfrm>
                <a:off x="6057197" y="971549"/>
                <a:ext cx="1905000" cy="1042805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7F05A5B-A6D4-634F-AA45-632DB1B375FD}"/>
                  </a:ext>
                </a:extLst>
              </p:cNvPr>
              <p:cNvSpPr/>
              <p:nvPr/>
            </p:nvSpPr>
            <p:spPr>
              <a:xfrm>
                <a:off x="5800807" y="4665482"/>
                <a:ext cx="563122" cy="420329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True Positive</a:t>
                </a:r>
              </a:p>
              <a:p>
                <a:pPr algn="ctr"/>
                <a:r>
                  <a:rPr lang="en-US" sz="800" dirty="0"/>
                  <a:t>(TP)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963DB60-5A7A-D34F-A0F3-F9E7A0DE9B62}"/>
                  </a:ext>
                </a:extLst>
              </p:cNvPr>
              <p:cNvSpPr/>
              <p:nvPr/>
            </p:nvSpPr>
            <p:spPr>
              <a:xfrm>
                <a:off x="6430801" y="4661879"/>
                <a:ext cx="563122" cy="42032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True Negative</a:t>
                </a:r>
              </a:p>
              <a:p>
                <a:pPr algn="ctr"/>
                <a:r>
                  <a:rPr lang="en-US" sz="800" dirty="0"/>
                  <a:t>(TN)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4186047-2289-1E43-A366-CC28A186D9FC}"/>
                  </a:ext>
                </a:extLst>
              </p:cNvPr>
              <p:cNvSpPr/>
              <p:nvPr/>
            </p:nvSpPr>
            <p:spPr>
              <a:xfrm>
                <a:off x="7054537" y="4661878"/>
                <a:ext cx="563122" cy="4203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False Positive</a:t>
                </a:r>
              </a:p>
              <a:p>
                <a:pPr algn="ctr"/>
                <a:r>
                  <a:rPr lang="en-US" sz="800" dirty="0"/>
                  <a:t>(FP)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35DE62-476D-C040-BA22-BE79E858A9AF}"/>
                  </a:ext>
                </a:extLst>
              </p:cNvPr>
              <p:cNvSpPr/>
              <p:nvPr/>
            </p:nvSpPr>
            <p:spPr>
              <a:xfrm>
                <a:off x="7680746" y="4661878"/>
                <a:ext cx="563122" cy="42032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False Negative</a:t>
                </a:r>
              </a:p>
              <a:p>
                <a:pPr algn="ctr"/>
                <a:r>
                  <a:rPr lang="en-US" sz="800" dirty="0"/>
                  <a:t>(FN)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C6879FA-66CC-3741-9876-A94DBFDC2D57}"/>
                  </a:ext>
                </a:extLst>
              </p:cNvPr>
              <p:cNvCxnSpPr>
                <a:cxnSpLocks/>
                <a:stCxn id="177" idx="2"/>
                <a:endCxn id="77" idx="0"/>
              </p:cNvCxnSpPr>
              <p:nvPr/>
            </p:nvCxnSpPr>
            <p:spPr>
              <a:xfrm flipH="1">
                <a:off x="6082368" y="4353297"/>
                <a:ext cx="929979" cy="3121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5A79F3F-43F1-9040-B57D-3761749B84D0}"/>
                  </a:ext>
                </a:extLst>
              </p:cNvPr>
              <p:cNvCxnSpPr>
                <a:cxnSpLocks/>
                <a:stCxn id="177" idx="2"/>
                <a:endCxn id="120" idx="0"/>
              </p:cNvCxnSpPr>
              <p:nvPr/>
            </p:nvCxnSpPr>
            <p:spPr>
              <a:xfrm flipH="1">
                <a:off x="6712362" y="4353297"/>
                <a:ext cx="299985" cy="308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C91C5A15-9382-4841-B7B5-F4D47484DFB3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>
                <a:off x="7007507" y="4352204"/>
                <a:ext cx="328591" cy="3096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ECCFD22-6B42-1D45-A589-14B47C8FFF23}"/>
                  </a:ext>
                </a:extLst>
              </p:cNvPr>
              <p:cNvCxnSpPr>
                <a:cxnSpLocks/>
                <a:stCxn id="177" idx="2"/>
                <a:endCxn id="122" idx="0"/>
              </p:cNvCxnSpPr>
              <p:nvPr/>
            </p:nvCxnSpPr>
            <p:spPr>
              <a:xfrm>
                <a:off x="7012347" y="4353297"/>
                <a:ext cx="949960" cy="3085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E3A460A-AFBB-3F4B-AC08-16FD0D3C8E1B}"/>
                  </a:ext>
                </a:extLst>
              </p:cNvPr>
              <p:cNvSpPr/>
              <p:nvPr/>
            </p:nvSpPr>
            <p:spPr>
              <a:xfrm>
                <a:off x="5800807" y="6203438"/>
                <a:ext cx="563122" cy="420329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Type 1 Accuracy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3B54A6B-6CDC-7840-BCDC-27974A33CCC0}"/>
                  </a:ext>
                </a:extLst>
              </p:cNvPr>
              <p:cNvSpPr/>
              <p:nvPr/>
            </p:nvSpPr>
            <p:spPr>
              <a:xfrm>
                <a:off x="6430801" y="6203438"/>
                <a:ext cx="563122" cy="42032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Overall</a:t>
                </a:r>
              </a:p>
              <a:p>
                <a:pPr algn="ctr"/>
                <a:r>
                  <a:rPr lang="en-US" sz="800" dirty="0"/>
                  <a:t>Accuracy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7BFDB53-1BF9-F64E-BC5E-F0573275DAF1}"/>
                  </a:ext>
                </a:extLst>
              </p:cNvPr>
              <p:cNvSpPr/>
              <p:nvPr/>
            </p:nvSpPr>
            <p:spPr>
              <a:xfrm>
                <a:off x="7060887" y="6203438"/>
                <a:ext cx="563122" cy="4203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Type 2 Accuracy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1CD9C14-5414-6F42-B819-B95363B87283}"/>
                  </a:ext>
                </a:extLst>
              </p:cNvPr>
              <p:cNvSpPr/>
              <p:nvPr/>
            </p:nvSpPr>
            <p:spPr>
              <a:xfrm>
                <a:off x="7058709" y="5227382"/>
                <a:ext cx="563122" cy="84656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Divide by # of samples in Evaluation Set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ADDD4E5-0F66-924B-918D-D9892A111BDA}"/>
                  </a:ext>
                </a:extLst>
              </p:cNvPr>
              <p:cNvSpPr/>
              <p:nvPr/>
            </p:nvSpPr>
            <p:spPr>
              <a:xfrm>
                <a:off x="5800000" y="5227382"/>
                <a:ext cx="563122" cy="84656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Divide by # of samples in the respective writer sets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813F249-5C81-7848-988A-B0D96637DC29}"/>
                  </a:ext>
                </a:extLst>
              </p:cNvPr>
              <p:cNvSpPr/>
              <p:nvPr/>
            </p:nvSpPr>
            <p:spPr>
              <a:xfrm>
                <a:off x="6429221" y="5222963"/>
                <a:ext cx="563122" cy="85098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TP+TN</a:t>
                </a:r>
              </a:p>
              <a:p>
                <a:pPr algn="ctr"/>
                <a:r>
                  <a:rPr lang="en-US" sz="700" dirty="0"/>
                  <a:t>Divide by # of samples in Evaluation Set</a:t>
                </a:r>
              </a:p>
            </p:txBody>
          </p: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B8DE4B0A-F556-924C-981D-AE4C1A0A85A0}"/>
                  </a:ext>
                </a:extLst>
              </p:cNvPr>
              <p:cNvCxnSpPr>
                <a:stCxn id="77" idx="2"/>
              </p:cNvCxnSpPr>
              <p:nvPr/>
            </p:nvCxnSpPr>
            <p:spPr>
              <a:xfrm>
                <a:off x="6082368" y="5085811"/>
                <a:ext cx="0" cy="1371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2E28DF18-EE86-6241-B3E5-5949563194A5}"/>
                  </a:ext>
                </a:extLst>
              </p:cNvPr>
              <p:cNvCxnSpPr>
                <a:cxnSpLocks/>
                <a:stCxn id="131" idx="2"/>
                <a:endCxn id="127" idx="0"/>
              </p:cNvCxnSpPr>
              <p:nvPr/>
            </p:nvCxnSpPr>
            <p:spPr>
              <a:xfrm>
                <a:off x="6081561" y="6073950"/>
                <a:ext cx="807" cy="129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4AE53F95-D94A-FF4A-9B57-C82EA28BB819}"/>
                  </a:ext>
                </a:extLst>
              </p:cNvPr>
              <p:cNvCxnSpPr>
                <a:cxnSpLocks/>
                <a:stCxn id="132" idx="2"/>
                <a:endCxn id="128" idx="0"/>
              </p:cNvCxnSpPr>
              <p:nvPr/>
            </p:nvCxnSpPr>
            <p:spPr>
              <a:xfrm>
                <a:off x="6710782" y="6073950"/>
                <a:ext cx="1580" cy="129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730C6542-DE2B-F24B-B93E-6952372229B0}"/>
                  </a:ext>
                </a:extLst>
              </p:cNvPr>
              <p:cNvCxnSpPr>
                <a:cxnSpLocks/>
                <a:stCxn id="120" idx="2"/>
                <a:endCxn id="132" idx="0"/>
              </p:cNvCxnSpPr>
              <p:nvPr/>
            </p:nvCxnSpPr>
            <p:spPr>
              <a:xfrm flipH="1">
                <a:off x="6710782" y="5082208"/>
                <a:ext cx="1580" cy="1407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556DDB23-D6A7-9447-9B21-61F5A6F0D689}"/>
                  </a:ext>
                </a:extLst>
              </p:cNvPr>
              <p:cNvCxnSpPr>
                <a:cxnSpLocks/>
                <a:stCxn id="130" idx="2"/>
                <a:endCxn id="129" idx="0"/>
              </p:cNvCxnSpPr>
              <p:nvPr/>
            </p:nvCxnSpPr>
            <p:spPr>
              <a:xfrm>
                <a:off x="7340270" y="6073950"/>
                <a:ext cx="2178" cy="129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AD52020-07D7-1748-8FA3-E86B3903F7E7}"/>
                  </a:ext>
                </a:extLst>
              </p:cNvPr>
              <p:cNvCxnSpPr>
                <a:cxnSpLocks/>
                <a:stCxn id="121" idx="2"/>
                <a:endCxn id="130" idx="0"/>
              </p:cNvCxnSpPr>
              <p:nvPr/>
            </p:nvCxnSpPr>
            <p:spPr>
              <a:xfrm>
                <a:off x="7336098" y="5082207"/>
                <a:ext cx="4172" cy="1451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EA37393-B842-8842-B586-63464CFC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99" y="4432291"/>
            <a:ext cx="1905000" cy="11938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E6D7B75-8C71-1648-A3E9-8ED5B75F1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61" y="853314"/>
            <a:ext cx="1905000" cy="11938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3B7C40C-ECAB-A34B-826F-341B5E552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361" y="2047409"/>
            <a:ext cx="1905000" cy="11938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EF6E245B-00E2-F34A-BE23-58D139179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62" y="3238491"/>
            <a:ext cx="1905000" cy="11938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7DE9CDA-06C7-A943-A2D2-6B61108CF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361" y="5623373"/>
            <a:ext cx="1905000" cy="11938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A5E4975-497B-884B-92BC-C5DB6F8FA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30" y="5623373"/>
            <a:ext cx="1905000" cy="11938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7884B5F-7826-5641-BD7B-22A1D426C5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807" y="4432291"/>
            <a:ext cx="1905000" cy="11938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E2AD0AFA-3DA9-9E41-9F98-BDF541319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6230" y="3235773"/>
            <a:ext cx="1905000" cy="11938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3468B42-48F8-BC4F-8FA6-E9CAAF27DA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9688" y="2047409"/>
            <a:ext cx="1905000" cy="11938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721D1D67-A402-7047-87DF-37ED5A1811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6230" y="853314"/>
            <a:ext cx="1905000" cy="11938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F3E39AD6-34D3-4346-AAEB-C0945F7E60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777" y="3703781"/>
            <a:ext cx="2478024" cy="6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B9F7-4CB2-4149-8559-096391F6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713516"/>
            <a:ext cx="4337223" cy="5951750"/>
          </a:xfrm>
          <a:ln>
            <a:solidFill>
              <a:schemeClr val="accent5"/>
            </a:solidFill>
          </a:ln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0D38BD"/>
                </a:solidFill>
              </a:rPr>
              <a:t>False Positive (FP) [Type 2]:</a:t>
            </a:r>
            <a:r>
              <a:rPr lang="en-US" sz="1700" dirty="0"/>
              <a:t> System claims a pair of samples are a match, when they are actually samples of different identities.</a:t>
            </a:r>
          </a:p>
          <a:p>
            <a:r>
              <a:rPr lang="en-US" sz="1700" b="1" dirty="0">
                <a:solidFill>
                  <a:srgbClr val="0D38BD"/>
                </a:solidFill>
              </a:rPr>
              <a:t>False Negative (FN) [Type 1]:</a:t>
            </a:r>
            <a:r>
              <a:rPr lang="en-US" sz="1700" dirty="0"/>
              <a:t> System claims a pair of image samples are a mismatch, when they are actually samples of the same identity.</a:t>
            </a:r>
          </a:p>
          <a:p>
            <a:r>
              <a:rPr lang="en-US" sz="1700" b="1" dirty="0">
                <a:solidFill>
                  <a:srgbClr val="0D38BD"/>
                </a:solidFill>
              </a:rPr>
              <a:t>Precision (P): </a:t>
            </a:r>
            <a:r>
              <a:rPr lang="en-US" sz="1700" dirty="0"/>
              <a:t>TP/(FP+TP)</a:t>
            </a:r>
          </a:p>
          <a:p>
            <a:r>
              <a:rPr lang="en-US" sz="1700" b="1" dirty="0">
                <a:solidFill>
                  <a:srgbClr val="0D38BD"/>
                </a:solidFill>
              </a:rPr>
              <a:t>Recall (R): </a:t>
            </a:r>
            <a:r>
              <a:rPr lang="en-US" sz="1700" dirty="0"/>
              <a:t>TP/(TP+FN)</a:t>
            </a:r>
          </a:p>
          <a:p>
            <a:r>
              <a:rPr lang="en-US" sz="1700" b="1" dirty="0">
                <a:solidFill>
                  <a:srgbClr val="0D38BD"/>
                </a:solidFill>
              </a:rPr>
              <a:t>Balanced Error (BE):</a:t>
            </a:r>
            <a:r>
              <a:rPr lang="en-US" sz="1700" dirty="0">
                <a:solidFill>
                  <a:srgbClr val="0D38BD"/>
                </a:solidFill>
              </a:rPr>
              <a:t> </a:t>
            </a:r>
          </a:p>
          <a:p>
            <a:pPr lvl="1">
              <a:buFont typeface="Wingdings" pitchFamily="2" charset="2"/>
              <a:buChar char="§"/>
            </a:pPr>
            <a:r>
              <a:rPr lang="en-US" sz="1700" dirty="0"/>
              <a:t>Used to predetermine the threshold values.</a:t>
            </a:r>
          </a:p>
          <a:p>
            <a:pPr lvl="1">
              <a:buFont typeface="Wingdings" pitchFamily="2" charset="2"/>
              <a:buChar char="§"/>
            </a:pPr>
            <a:r>
              <a:rPr lang="en-US" sz="1700" dirty="0"/>
              <a:t>When the P and R are equal, the common value is referred to as the balanced error rate. </a:t>
            </a:r>
          </a:p>
          <a:p>
            <a:pPr lvl="1">
              <a:buFont typeface="Wingdings" pitchFamily="2" charset="2"/>
              <a:buChar char="§"/>
            </a:pPr>
            <a:r>
              <a:rPr lang="en-US" sz="1700" dirty="0"/>
              <a:t>For </a:t>
            </a:r>
            <a:r>
              <a:rPr lang="en-US" sz="1700" b="1" dirty="0"/>
              <a:t>distance based thresholds </a:t>
            </a:r>
            <a:r>
              <a:rPr lang="en-US" sz="1700" dirty="0"/>
              <a:t> like Euclidean, lower the BE value, the higher the accuracy of the system.</a:t>
            </a:r>
          </a:p>
          <a:p>
            <a:pPr lvl="1">
              <a:buFont typeface="Wingdings" pitchFamily="2" charset="2"/>
              <a:buChar char="§"/>
            </a:pPr>
            <a:r>
              <a:rPr lang="en-US" sz="1700" dirty="0"/>
              <a:t>For </a:t>
            </a:r>
            <a:r>
              <a:rPr lang="en-US" sz="1700" b="1" dirty="0"/>
              <a:t>similarity based thresholds </a:t>
            </a:r>
            <a:r>
              <a:rPr lang="en-US" sz="1700" dirty="0"/>
              <a:t>like Cosine, higher  the BE value, the higher the accuracy of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7674-886F-7C42-9160-276E947A7734}"/>
              </a:ext>
            </a:extLst>
          </p:cNvPr>
          <p:cNvSpPr txBox="1"/>
          <p:nvPr/>
        </p:nvSpPr>
        <p:spPr>
          <a:xfrm>
            <a:off x="1773364" y="27858"/>
            <a:ext cx="56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Terminologies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3B39AF-80CD-7F48-83B6-AC9FF89B8D30}"/>
              </a:ext>
            </a:extLst>
          </p:cNvPr>
          <p:cNvGrpSpPr/>
          <p:nvPr/>
        </p:nvGrpSpPr>
        <p:grpSpPr>
          <a:xfrm>
            <a:off x="4707925" y="713516"/>
            <a:ext cx="4106608" cy="5964107"/>
            <a:chOff x="4695568" y="701159"/>
            <a:chExt cx="4106608" cy="5964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AFC832-8BD0-7D4E-817B-07308C443BA4}"/>
                </a:ext>
              </a:extLst>
            </p:cNvPr>
            <p:cNvSpPr/>
            <p:nvPr/>
          </p:nvSpPr>
          <p:spPr>
            <a:xfrm>
              <a:off x="4695568" y="701159"/>
              <a:ext cx="4106608" cy="596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876EBC-6844-9E4B-8DF4-CA246EC9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5568" y="701161"/>
              <a:ext cx="4106608" cy="3005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F71F7-1924-7143-9C8A-DCF2068E8516}"/>
                </a:ext>
              </a:extLst>
            </p:cNvPr>
            <p:cNvSpPr/>
            <p:nvPr/>
          </p:nvSpPr>
          <p:spPr>
            <a:xfrm>
              <a:off x="7846541" y="1260388"/>
              <a:ext cx="358346" cy="207593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CA14B7-B99E-8C4D-9A6C-471F85201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568" y="3659398"/>
              <a:ext cx="4106608" cy="3005868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281EB-037A-CA46-9341-63FC8E87A9D1}"/>
              </a:ext>
            </a:extLst>
          </p:cNvPr>
          <p:cNvSpPr/>
          <p:nvPr/>
        </p:nvSpPr>
        <p:spPr>
          <a:xfrm>
            <a:off x="6960973" y="4547286"/>
            <a:ext cx="358346" cy="19441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>
            <a:extLst>
              <a:ext uri="{FF2B5EF4-FFF2-40B4-BE49-F238E27FC236}">
                <a16:creationId xmlns:a16="http://schemas.microsoft.com/office/drawing/2014/main" id="{7472EED6-C15A-4D4F-81B9-8FF61B30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73" y="4124790"/>
            <a:ext cx="4705007" cy="2299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44F22-44AB-3F4F-A7B8-D599E08641D5}"/>
              </a:ext>
            </a:extLst>
          </p:cNvPr>
          <p:cNvSpPr txBox="1"/>
          <p:nvPr/>
        </p:nvSpPr>
        <p:spPr>
          <a:xfrm>
            <a:off x="1815568" y="10423"/>
            <a:ext cx="56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Writer Verification – Explainable AI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A531D0-6086-CC4B-BB2C-A20E178200C6}"/>
              </a:ext>
            </a:extLst>
          </p:cNvPr>
          <p:cNvSpPr txBox="1"/>
          <p:nvPr/>
        </p:nvSpPr>
        <p:spPr>
          <a:xfrm>
            <a:off x="15804573" y="78243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2DA529E-34CD-C74F-8E6C-6F160073C33A}"/>
              </a:ext>
            </a:extLst>
          </p:cNvPr>
          <p:cNvGrpSpPr/>
          <p:nvPr/>
        </p:nvGrpSpPr>
        <p:grpSpPr>
          <a:xfrm>
            <a:off x="253442" y="456543"/>
            <a:ext cx="8471458" cy="3352800"/>
            <a:chOff x="253442" y="990600"/>
            <a:chExt cx="8471458" cy="335280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447D7F6-E26D-2349-9E90-2F0EF01F3B99}"/>
                </a:ext>
              </a:extLst>
            </p:cNvPr>
            <p:cNvSpPr/>
            <p:nvPr/>
          </p:nvSpPr>
          <p:spPr>
            <a:xfrm>
              <a:off x="355600" y="990600"/>
              <a:ext cx="8369300" cy="3352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974878A-B534-5244-9197-825D111DC374}"/>
                </a:ext>
              </a:extLst>
            </p:cNvPr>
            <p:cNvSpPr/>
            <p:nvPr/>
          </p:nvSpPr>
          <p:spPr>
            <a:xfrm>
              <a:off x="6635499" y="3194698"/>
              <a:ext cx="1926460" cy="9974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65FF0D-C20E-6D4B-B058-9A9A773B642A}"/>
                </a:ext>
              </a:extLst>
            </p:cNvPr>
            <p:cNvSpPr/>
            <p:nvPr/>
          </p:nvSpPr>
          <p:spPr>
            <a:xfrm>
              <a:off x="6647682" y="1152962"/>
              <a:ext cx="1926460" cy="997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313A447-84E4-3E49-89A2-36A2248BED63}"/>
                </a:ext>
              </a:extLst>
            </p:cNvPr>
            <p:cNvSpPr/>
            <p:nvPr/>
          </p:nvSpPr>
          <p:spPr>
            <a:xfrm>
              <a:off x="444500" y="1843313"/>
              <a:ext cx="5863771" cy="16237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EE9F68-C7EC-7040-A959-87C22097B179}"/>
                </a:ext>
              </a:extLst>
            </p:cNvPr>
            <p:cNvSpPr txBox="1"/>
            <p:nvPr/>
          </p:nvSpPr>
          <p:spPr>
            <a:xfrm>
              <a:off x="3663322" y="2498384"/>
              <a:ext cx="5396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4x4x128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E5A484-D15F-294D-A4E5-A09E1594806D}"/>
                </a:ext>
              </a:extLst>
            </p:cNvPr>
            <p:cNvSpPr txBox="1"/>
            <p:nvPr/>
          </p:nvSpPr>
          <p:spPr>
            <a:xfrm>
              <a:off x="1456238" y="1965704"/>
              <a:ext cx="657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32x32x16</a:t>
              </a:r>
            </a:p>
            <a:p>
              <a:r>
                <a:rPr lang="en-US" sz="900" dirty="0"/>
                <a:t>Encoding 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AE499D-DBE3-1E44-8FE5-73BEDB614AA3}"/>
                </a:ext>
              </a:extLst>
            </p:cNvPr>
            <p:cNvSpPr txBox="1"/>
            <p:nvPr/>
          </p:nvSpPr>
          <p:spPr>
            <a:xfrm>
              <a:off x="2453189" y="1965703"/>
              <a:ext cx="657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16x16x32</a:t>
              </a:r>
            </a:p>
            <a:p>
              <a:r>
                <a:rPr lang="en-US" sz="900" dirty="0"/>
                <a:t>Encoding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6170C0-B549-9642-96F9-0E3251856B61}"/>
                </a:ext>
              </a:extLst>
            </p:cNvPr>
            <p:cNvSpPr txBox="1"/>
            <p:nvPr/>
          </p:nvSpPr>
          <p:spPr>
            <a:xfrm>
              <a:off x="3633911" y="1965703"/>
              <a:ext cx="657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8x8x64</a:t>
              </a:r>
            </a:p>
            <a:p>
              <a:r>
                <a:rPr lang="en-US" sz="900" dirty="0"/>
                <a:t>Encoding 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0DF86F9-A604-5547-AE4D-BAC4B86CC992}"/>
                </a:ext>
              </a:extLst>
            </p:cNvPr>
            <p:cNvSpPr txBox="1"/>
            <p:nvPr/>
          </p:nvSpPr>
          <p:spPr>
            <a:xfrm>
              <a:off x="4705013" y="196570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2x2x128</a:t>
              </a:r>
            </a:p>
            <a:p>
              <a:r>
                <a:rPr lang="en-US" sz="900" dirty="0"/>
                <a:t>Encoding 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F72A7D-A646-6544-9499-69906D421171}"/>
                </a:ext>
              </a:extLst>
            </p:cNvPr>
            <p:cNvSpPr txBox="1"/>
            <p:nvPr/>
          </p:nvSpPr>
          <p:spPr>
            <a:xfrm>
              <a:off x="5569266" y="2011980"/>
              <a:ext cx="6976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/>
                <a:t>1x1x256</a:t>
              </a:r>
            </a:p>
            <a:p>
              <a:pPr algn="ctr"/>
              <a:r>
                <a:rPr lang="en-US" sz="900" dirty="0"/>
                <a:t>Encoding 5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BF901F7-57B4-C34D-B554-31759DDE2208}"/>
                </a:ext>
              </a:extLst>
            </p:cNvPr>
            <p:cNvSpPr/>
            <p:nvPr/>
          </p:nvSpPr>
          <p:spPr>
            <a:xfrm>
              <a:off x="1323441" y="2436933"/>
              <a:ext cx="854984" cy="616642"/>
            </a:xfrm>
            <a:prstGeom prst="rect">
              <a:avLst/>
            </a:prstGeom>
            <a:solidFill>
              <a:srgbClr val="00B05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28575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91A93D-F848-9C43-BD7B-C2DA47CAEB8E}"/>
                </a:ext>
              </a:extLst>
            </p:cNvPr>
            <p:cNvSpPr/>
            <p:nvPr/>
          </p:nvSpPr>
          <p:spPr>
            <a:xfrm>
              <a:off x="2465819" y="2473931"/>
              <a:ext cx="752386" cy="542645"/>
            </a:xfrm>
            <a:prstGeom prst="rect">
              <a:avLst/>
            </a:prstGeom>
            <a:solidFill>
              <a:srgbClr val="00B0F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4191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7DA6B11-CAC1-2743-95C0-ACCCD21EF7AF}"/>
                </a:ext>
              </a:extLst>
            </p:cNvPr>
            <p:cNvSpPr/>
            <p:nvPr/>
          </p:nvSpPr>
          <p:spPr>
            <a:xfrm>
              <a:off x="3797691" y="2547928"/>
              <a:ext cx="547189" cy="394651"/>
            </a:xfrm>
            <a:prstGeom prst="rect">
              <a:avLst/>
            </a:prstGeom>
            <a:solidFill>
              <a:srgbClr val="7030A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264481-EEB4-1F4F-8465-0E7B69351F62}"/>
                </a:ext>
              </a:extLst>
            </p:cNvPr>
            <p:cNvSpPr/>
            <p:nvPr/>
          </p:nvSpPr>
          <p:spPr>
            <a:xfrm>
              <a:off x="5048191" y="2646502"/>
              <a:ext cx="273595" cy="1973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092FFD-321B-5A49-8A69-94531A58DAA9}"/>
                </a:ext>
              </a:extLst>
            </p:cNvPr>
            <p:cNvSpPr/>
            <p:nvPr/>
          </p:nvSpPr>
          <p:spPr>
            <a:xfrm>
              <a:off x="6200149" y="2734787"/>
              <a:ext cx="68399" cy="49331"/>
            </a:xfrm>
            <a:prstGeom prst="rect">
              <a:avLst/>
            </a:prstGeom>
            <a:solidFill>
              <a:srgbClr val="C00000"/>
            </a:solid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6858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8B2E3108-3C2D-574D-988A-CE02772CD64D}"/>
                </a:ext>
              </a:extLst>
            </p:cNvPr>
            <p:cNvSpPr/>
            <p:nvPr/>
          </p:nvSpPr>
          <p:spPr>
            <a:xfrm>
              <a:off x="2014406" y="2649118"/>
              <a:ext cx="171053" cy="12332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EAD68EE-D86B-EB4E-82DB-715831F20F77}"/>
                </a:ext>
              </a:extLst>
            </p:cNvPr>
            <p:cNvSpPr/>
            <p:nvPr/>
          </p:nvSpPr>
          <p:spPr>
            <a:xfrm>
              <a:off x="3103115" y="2646502"/>
              <a:ext cx="171053" cy="12332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3" name="Right Arrow 92">
              <a:extLst>
                <a:ext uri="{FF2B5EF4-FFF2-40B4-BE49-F238E27FC236}">
                  <a16:creationId xmlns:a16="http://schemas.microsoft.com/office/drawing/2014/main" id="{48735DA2-C31F-8041-BA07-A04E5BCE5F2F}"/>
                </a:ext>
              </a:extLst>
            </p:cNvPr>
            <p:cNvSpPr/>
            <p:nvPr/>
          </p:nvSpPr>
          <p:spPr>
            <a:xfrm>
              <a:off x="4282989" y="2646502"/>
              <a:ext cx="171053" cy="12332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C6C96E06-A18E-D940-912B-BD2540501C21}"/>
                </a:ext>
              </a:extLst>
            </p:cNvPr>
            <p:cNvSpPr/>
            <p:nvPr/>
          </p:nvSpPr>
          <p:spPr>
            <a:xfrm>
              <a:off x="5358683" y="2646502"/>
              <a:ext cx="171053" cy="12332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ABA874-B916-E74A-BDC8-BEDAB80A94C4}"/>
                </a:ext>
              </a:extLst>
            </p:cNvPr>
            <p:cNvSpPr txBox="1"/>
            <p:nvPr/>
          </p:nvSpPr>
          <p:spPr>
            <a:xfrm>
              <a:off x="6600304" y="2496379"/>
              <a:ext cx="203539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1 Fully Connected for each feature.</a:t>
              </a:r>
            </a:p>
            <a:p>
              <a:pPr algn="ctr"/>
              <a:r>
                <a:rPr lang="en-US" sz="1000" dirty="0"/>
                <a:t>Total 15 features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29349B-C6EC-624E-93D4-A3BF5BD72607}"/>
                </a:ext>
              </a:extLst>
            </p:cNvPr>
            <p:cNvSpPr/>
            <p:nvPr/>
          </p:nvSpPr>
          <p:spPr>
            <a:xfrm>
              <a:off x="6793835" y="1272272"/>
              <a:ext cx="174172" cy="7492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Flatten_1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BA92736-2D43-F645-B6AB-E3CA731270E2}"/>
                </a:ext>
              </a:extLst>
            </p:cNvPr>
            <p:cNvSpPr/>
            <p:nvPr/>
          </p:nvSpPr>
          <p:spPr>
            <a:xfrm>
              <a:off x="6793835" y="3318785"/>
              <a:ext cx="174172" cy="7492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Flatten_15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474EDFC4-5040-074A-B5E7-3289DE80B501}"/>
                </a:ext>
              </a:extLst>
            </p:cNvPr>
            <p:cNvCxnSpPr>
              <a:cxnSpLocks/>
              <a:stCxn id="85" idx="0"/>
              <a:endCxn id="122" idx="1"/>
            </p:cNvCxnSpPr>
            <p:nvPr/>
          </p:nvCxnSpPr>
          <p:spPr>
            <a:xfrm rot="5400000" flipH="1" flipV="1">
              <a:off x="5970144" y="1911096"/>
              <a:ext cx="1087896" cy="559486"/>
            </a:xfrm>
            <a:prstGeom prst="bent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1DC3DBD5-66E7-D642-8723-19FED7E567E8}"/>
                </a:ext>
              </a:extLst>
            </p:cNvPr>
            <p:cNvCxnSpPr>
              <a:cxnSpLocks/>
              <a:stCxn id="85" idx="2"/>
              <a:endCxn id="124" idx="1"/>
            </p:cNvCxnSpPr>
            <p:nvPr/>
          </p:nvCxnSpPr>
          <p:spPr>
            <a:xfrm rot="16200000" flipH="1">
              <a:off x="6059449" y="2959018"/>
              <a:ext cx="909286" cy="559486"/>
            </a:xfrm>
            <a:prstGeom prst="bent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8E79DE7-DB62-194A-8F70-F0B4E2B97F6E}"/>
                </a:ext>
              </a:extLst>
            </p:cNvPr>
            <p:cNvSpPr/>
            <p:nvPr/>
          </p:nvSpPr>
          <p:spPr>
            <a:xfrm>
              <a:off x="7197232" y="3318785"/>
              <a:ext cx="174172" cy="7492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Hidden_15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303E4C1-FCE2-7D41-805D-0A18372A6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68007" y="1272271"/>
              <a:ext cx="229225" cy="749236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4A0BE8E-C574-D040-8AF9-87594AF7E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571" y="1273175"/>
              <a:ext cx="218761" cy="748332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CA71BA1-76D7-834A-8D26-5F0DCE435BBD}"/>
                </a:ext>
              </a:extLst>
            </p:cNvPr>
            <p:cNvSpPr/>
            <p:nvPr/>
          </p:nvSpPr>
          <p:spPr>
            <a:xfrm>
              <a:off x="7197248" y="1272271"/>
              <a:ext cx="174172" cy="7492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Hidden_1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86372AF-4F16-8C4F-8586-9297CEBD30DA}"/>
                </a:ext>
              </a:extLst>
            </p:cNvPr>
            <p:cNvCxnSpPr>
              <a:cxnSpLocks/>
            </p:cNvCxnSpPr>
            <p:nvPr/>
          </p:nvCxnSpPr>
          <p:spPr>
            <a:xfrm>
              <a:off x="6976571" y="3318786"/>
              <a:ext cx="229225" cy="749236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B115CC4-DC76-3540-ADEA-1D3A86E24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5135" y="3319690"/>
              <a:ext cx="218761" cy="748332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A3CDD3A-C5C7-8241-911C-45D236D9AED1}"/>
                </a:ext>
              </a:extLst>
            </p:cNvPr>
            <p:cNvSpPr/>
            <p:nvPr/>
          </p:nvSpPr>
          <p:spPr>
            <a:xfrm>
              <a:off x="7604455" y="1272271"/>
              <a:ext cx="174172" cy="7492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SoftMax_1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9B62DD-1C22-774D-BD29-A4563B5CC668}"/>
                </a:ext>
              </a:extLst>
            </p:cNvPr>
            <p:cNvSpPr/>
            <p:nvPr/>
          </p:nvSpPr>
          <p:spPr>
            <a:xfrm>
              <a:off x="7598729" y="3318785"/>
              <a:ext cx="174172" cy="7492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SoftMax_15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5171E8B-39A1-4A46-A06B-1A61C79A7F2A}"/>
                </a:ext>
              </a:extLst>
            </p:cNvPr>
            <p:cNvCxnSpPr>
              <a:cxnSpLocks/>
            </p:cNvCxnSpPr>
            <p:nvPr/>
          </p:nvCxnSpPr>
          <p:spPr>
            <a:xfrm>
              <a:off x="7374883" y="1278061"/>
              <a:ext cx="229225" cy="749236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50D75EC-72EF-4A40-9A1F-8A2ED2EC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447" y="1278965"/>
              <a:ext cx="218761" cy="748332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44854136-4232-804A-9AC2-C69FB7A0B2F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404" y="3318786"/>
              <a:ext cx="229225" cy="749236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7007780-93A8-9640-A4E2-AF936830A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9968" y="3319690"/>
              <a:ext cx="218761" cy="748332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00A0E06-04B8-1F48-9862-164CC088D30B}"/>
                </a:ext>
              </a:extLst>
            </p:cNvPr>
            <p:cNvSpPr/>
            <p:nvPr/>
          </p:nvSpPr>
          <p:spPr>
            <a:xfrm>
              <a:off x="7952468" y="1272270"/>
              <a:ext cx="466316" cy="7492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Pen Pressure Category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C302172-461E-6342-90D0-34F45CCED869}"/>
                </a:ext>
              </a:extLst>
            </p:cNvPr>
            <p:cNvSpPr/>
            <p:nvPr/>
          </p:nvSpPr>
          <p:spPr>
            <a:xfrm>
              <a:off x="7952468" y="3318784"/>
              <a:ext cx="466315" cy="7492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Constancy Category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EFB8CD1-9E46-8545-81AF-C088F545DB25}"/>
                </a:ext>
              </a:extLst>
            </p:cNvPr>
            <p:cNvCxnSpPr>
              <a:cxnSpLocks/>
              <a:stCxn id="148" idx="3"/>
              <a:endCxn id="155" idx="1"/>
            </p:cNvCxnSpPr>
            <p:nvPr/>
          </p:nvCxnSpPr>
          <p:spPr>
            <a:xfrm flipV="1">
              <a:off x="7772901" y="3693403"/>
              <a:ext cx="179567" cy="1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7271A84-4FA2-A442-A8DE-5C5F824285CA}"/>
                </a:ext>
              </a:extLst>
            </p:cNvPr>
            <p:cNvCxnSpPr>
              <a:cxnSpLocks/>
              <a:stCxn id="147" idx="3"/>
              <a:endCxn id="153" idx="1"/>
            </p:cNvCxnSpPr>
            <p:nvPr/>
          </p:nvCxnSpPr>
          <p:spPr>
            <a:xfrm flipV="1">
              <a:off x="7778627" y="1646889"/>
              <a:ext cx="173841" cy="1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2FC88FC-C77D-3744-A09D-6C05D94E627F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7618000" y="2160270"/>
              <a:ext cx="0" cy="336109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BD4DDFA-9AB0-FF4B-8CF7-1AF01AE1BAB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618000" y="2896489"/>
              <a:ext cx="0" cy="326771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14D506E-91F8-A140-A850-395836AFAB39}"/>
                </a:ext>
              </a:extLst>
            </p:cNvPr>
            <p:cNvSpPr/>
            <p:nvPr/>
          </p:nvSpPr>
          <p:spPr>
            <a:xfrm>
              <a:off x="253442" y="2391375"/>
              <a:ext cx="1088528" cy="739970"/>
            </a:xfrm>
            <a:prstGeom prst="rect">
              <a:avLst/>
            </a:prstGeom>
            <a:blipFill dpi="0" rotWithShape="1">
              <a:blip r:embed="rId3">
                <a:alphaModFix amt="99000"/>
              </a:blip>
              <a:srcRect/>
              <a:stretch>
                <a:fillRect/>
              </a:stretch>
            </a:blipFill>
            <a:ln w="44450">
              <a:noFill/>
            </a:ln>
            <a:scene3d>
              <a:camera prst="isometricOffAxis2Right"/>
              <a:lightRig rig="balanced" dir="t">
                <a:rot lat="0" lon="0" rev="8400000"/>
              </a:lightRig>
            </a:scene3d>
            <a:sp3d extrusionH="12700" contourW="6350" prstMaterial="powder">
              <a:bevelT w="0" h="0"/>
              <a:bevelB w="0" h="0"/>
              <a:extrusionClr>
                <a:srgbClr val="00B0F0"/>
              </a:extrusionClr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CFF0D9B3-E66A-544A-8CA2-8329ADEB4025}"/>
                </a:ext>
              </a:extLst>
            </p:cNvPr>
            <p:cNvSpPr/>
            <p:nvPr/>
          </p:nvSpPr>
          <p:spPr>
            <a:xfrm>
              <a:off x="1085203" y="2655206"/>
              <a:ext cx="171053" cy="12332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1EF8331D-778C-1A40-9A3C-D2A8706DE53B}"/>
              </a:ext>
            </a:extLst>
          </p:cNvPr>
          <p:cNvSpPr txBox="1"/>
          <p:nvPr/>
        </p:nvSpPr>
        <p:spPr>
          <a:xfrm>
            <a:off x="299888" y="3895560"/>
            <a:ext cx="389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Explanability</a:t>
            </a:r>
            <a:r>
              <a:rPr lang="en-US" sz="1400" dirty="0">
                <a:solidFill>
                  <a:srgbClr val="7030A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corresponding ‘</a:t>
            </a:r>
            <a:r>
              <a:rPr lang="en-US" sz="1400" dirty="0" err="1"/>
              <a:t>SoftMax_x</a:t>
            </a:r>
            <a:r>
              <a:rPr lang="en-US" sz="1400" dirty="0"/>
              <a:t>’ (</a:t>
            </a:r>
            <a:r>
              <a:rPr lang="en-US" sz="1400" i="1" dirty="0"/>
              <a:t>x : {1 to 15}</a:t>
            </a:r>
            <a:r>
              <a:rPr lang="en-US" sz="1400" dirty="0"/>
              <a:t>) of two images using cosine similarity to obtain feature wise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‘Encoding 5’ (</a:t>
            </a:r>
            <a:r>
              <a:rPr lang="en-US" sz="1400" i="1" dirty="0"/>
              <a:t>latent</a:t>
            </a:r>
            <a:r>
              <a:rPr lang="en-US" sz="1400" dirty="0"/>
              <a:t>) of two images using cosine similarity for </a:t>
            </a:r>
            <a:r>
              <a:rPr lang="en-US" sz="1400" b="1" i="1" dirty="0"/>
              <a:t>Overall Similarity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6E22B22-6ED4-054D-8143-0763B5FD2DE5}"/>
              </a:ext>
            </a:extLst>
          </p:cNvPr>
          <p:cNvSpPr txBox="1"/>
          <p:nvPr/>
        </p:nvSpPr>
        <p:spPr>
          <a:xfrm>
            <a:off x="457200" y="3790004"/>
            <a:ext cx="8196943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Image 4: Explainable Model Architecture</a:t>
            </a:r>
          </a:p>
        </p:txBody>
      </p:sp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943CAC43-1EF7-DA4C-85CE-344803F2E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908648"/>
              </p:ext>
            </p:extLst>
          </p:nvPr>
        </p:nvGraphicFramePr>
        <p:xfrm>
          <a:off x="396821" y="5296719"/>
          <a:ext cx="3563208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84890">
                  <a:extLst>
                    <a:ext uri="{9D8B030D-6E8A-4147-A177-3AD203B41FA5}">
                      <a16:colId xmlns:a16="http://schemas.microsoft.com/office/drawing/2014/main" val="225630036"/>
                    </a:ext>
                  </a:extLst>
                </a:gridCol>
                <a:gridCol w="566976">
                  <a:extLst>
                    <a:ext uri="{9D8B030D-6E8A-4147-A177-3AD203B41FA5}">
                      <a16:colId xmlns:a16="http://schemas.microsoft.com/office/drawing/2014/main" val="2209881650"/>
                    </a:ext>
                  </a:extLst>
                </a:gridCol>
                <a:gridCol w="583644">
                  <a:extLst>
                    <a:ext uri="{9D8B030D-6E8A-4147-A177-3AD203B41FA5}">
                      <a16:colId xmlns:a16="http://schemas.microsoft.com/office/drawing/2014/main" val="1391011009"/>
                    </a:ext>
                  </a:extLst>
                </a:gridCol>
                <a:gridCol w="627698">
                  <a:extLst>
                    <a:ext uri="{9D8B030D-6E8A-4147-A177-3AD203B41FA5}">
                      <a16:colId xmlns:a16="http://schemas.microsoft.com/office/drawing/2014/main" val="160738045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Metric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Seen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Unseen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Shuffled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70092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Intra Writer Accuracy (Type 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88.12%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70.82%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80.98%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0882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Inter Writer Accuracy (Type 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95.58%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93.49%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95..08&amp;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9039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Overall Accuracy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95.78%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94.27%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95.23%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78772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8071127B-E227-0848-BEBC-9047422C9C89}"/>
              </a:ext>
            </a:extLst>
          </p:cNvPr>
          <p:cNvSpPr txBox="1"/>
          <p:nvPr/>
        </p:nvSpPr>
        <p:spPr>
          <a:xfrm>
            <a:off x="396821" y="6397793"/>
            <a:ext cx="356320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Table 4: Performance Metrics based on Overall similarity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C685EBA-A755-D640-B14E-D96152C1F722}"/>
              </a:ext>
            </a:extLst>
          </p:cNvPr>
          <p:cNvSpPr txBox="1"/>
          <p:nvPr/>
        </p:nvSpPr>
        <p:spPr>
          <a:xfrm>
            <a:off x="4732488" y="6427168"/>
            <a:ext cx="356320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>
                <a:solidFill>
                  <a:srgbClr val="0D38BD"/>
                </a:solidFill>
              </a:rPr>
              <a:t>Image 5: Validation Loss Curve – Average of Sum of CCE over each Feature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454AA12-56DE-6D41-8562-EBA4E218E46B}"/>
              </a:ext>
            </a:extLst>
          </p:cNvPr>
          <p:cNvSpPr txBox="1"/>
          <p:nvPr/>
        </p:nvSpPr>
        <p:spPr>
          <a:xfrm>
            <a:off x="347036" y="2933043"/>
            <a:ext cx="247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Loss for each feature: </a:t>
            </a:r>
          </a:p>
          <a:p>
            <a:r>
              <a:rPr lang="en-US" sz="1400" dirty="0"/>
              <a:t>Categorical Cross Entropy (CCE)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0BF093CF-955A-8F48-A6F5-94C60C38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996" y="3025710"/>
            <a:ext cx="3336911" cy="5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514E0B89-4F07-614D-8FC5-280F748ACB5F}"/>
              </a:ext>
            </a:extLst>
          </p:cNvPr>
          <p:cNvSpPr/>
          <p:nvPr/>
        </p:nvSpPr>
        <p:spPr>
          <a:xfrm>
            <a:off x="4461494" y="706437"/>
            <a:ext cx="4255118" cy="52143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66343A-E96D-6F42-A93A-110027F8F922}"/>
              </a:ext>
            </a:extLst>
          </p:cNvPr>
          <p:cNvSpPr/>
          <p:nvPr/>
        </p:nvSpPr>
        <p:spPr>
          <a:xfrm>
            <a:off x="130625" y="706438"/>
            <a:ext cx="4255118" cy="52143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44F22-44AB-3F4F-A7B8-D599E08641D5}"/>
              </a:ext>
            </a:extLst>
          </p:cNvPr>
          <p:cNvSpPr txBox="1"/>
          <p:nvPr/>
        </p:nvSpPr>
        <p:spPr>
          <a:xfrm>
            <a:off x="1270000" y="10423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Writer Verification – Explainable AI - Results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A531D0-6086-CC4B-BB2C-A20E178200C6}"/>
              </a:ext>
            </a:extLst>
          </p:cNvPr>
          <p:cNvSpPr txBox="1"/>
          <p:nvPr/>
        </p:nvSpPr>
        <p:spPr>
          <a:xfrm>
            <a:off x="15804573" y="78243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9DED5F-0412-AD46-BFAA-475D55B34D2E}"/>
              </a:ext>
            </a:extLst>
          </p:cNvPr>
          <p:cNvGrpSpPr/>
          <p:nvPr/>
        </p:nvGrpSpPr>
        <p:grpSpPr>
          <a:xfrm>
            <a:off x="194854" y="1942691"/>
            <a:ext cx="2730500" cy="3289300"/>
            <a:chOff x="721055" y="1543448"/>
            <a:chExt cx="2730500" cy="32893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FDDEF7D-919F-1B4A-9D99-68CFF2416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055" y="1543448"/>
              <a:ext cx="2730500" cy="32893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6BBE3-EC92-B545-AE9E-470CAFF06D71}"/>
                </a:ext>
              </a:extLst>
            </p:cNvPr>
            <p:cNvSpPr/>
            <p:nvPr/>
          </p:nvSpPr>
          <p:spPr>
            <a:xfrm>
              <a:off x="941302" y="3700732"/>
              <a:ext cx="1956279" cy="356113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8D45E1-FBB1-4743-8773-77A638F57BAD}"/>
              </a:ext>
            </a:extLst>
          </p:cNvPr>
          <p:cNvGrpSpPr/>
          <p:nvPr/>
        </p:nvGrpSpPr>
        <p:grpSpPr>
          <a:xfrm>
            <a:off x="859944" y="706439"/>
            <a:ext cx="1905000" cy="1193800"/>
            <a:chOff x="1117839" y="521180"/>
            <a:chExt cx="1905000" cy="11938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B30458-CA08-CA44-98F0-DC78F854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7839" y="521180"/>
              <a:ext cx="1905000" cy="11938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28F903-BF81-D343-95A6-F309FE28606E}"/>
                </a:ext>
              </a:extLst>
            </p:cNvPr>
            <p:cNvSpPr/>
            <p:nvPr/>
          </p:nvSpPr>
          <p:spPr>
            <a:xfrm>
              <a:off x="1758225" y="1000307"/>
              <a:ext cx="286235" cy="398533"/>
            </a:xfrm>
            <a:prstGeom prst="ellipse">
              <a:avLst/>
            </a:prstGeom>
            <a:solidFill>
              <a:srgbClr val="FEB789">
                <a:alpha val="50196"/>
              </a:srgbClr>
            </a:solidFill>
            <a:ln w="38100">
              <a:solidFill>
                <a:srgbClr val="FFCF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803E251-CB16-3343-B97F-4BAB41FF704D}"/>
                </a:ext>
              </a:extLst>
            </p:cNvPr>
            <p:cNvSpPr/>
            <p:nvPr/>
          </p:nvSpPr>
          <p:spPr>
            <a:xfrm>
              <a:off x="2626026" y="904135"/>
              <a:ext cx="370934" cy="649251"/>
            </a:xfrm>
            <a:prstGeom prst="ellipse">
              <a:avLst/>
            </a:prstGeom>
            <a:solidFill>
              <a:srgbClr val="FEB789">
                <a:alpha val="50196"/>
              </a:srgbClr>
            </a:solidFill>
            <a:ln w="38100">
              <a:solidFill>
                <a:srgbClr val="FFCF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77C93D3-738A-5443-A953-5D44B5D93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05723"/>
              </p:ext>
            </p:extLst>
          </p:nvPr>
        </p:nvGraphicFramePr>
        <p:xfrm>
          <a:off x="2889022" y="1942691"/>
          <a:ext cx="1422400" cy="2906634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367341203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709191382"/>
                    </a:ext>
                  </a:extLst>
                </a:gridCol>
              </a:tblGrid>
              <a:tr h="1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Classes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Right Classes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31554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104497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678027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60225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58562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267790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7571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47175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Tilted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55272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359674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Staff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696238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Formation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644738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Staff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Loopy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078769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435737"/>
                  </a:ext>
                </a:extLst>
              </a:tr>
              <a:tr h="247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Wellformed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Wellformed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44549"/>
                  </a:ext>
                </a:extLst>
              </a:tr>
              <a:tr h="1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Irregular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Irregular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334377"/>
                  </a:ext>
                </a:extLst>
              </a:tr>
            </a:tbl>
          </a:graphicData>
        </a:graphic>
      </p:graphicFrame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120A982-9328-C84E-B4C3-C2B6B2F37A01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10800000" flipV="1">
            <a:off x="415102" y="1384832"/>
            <a:ext cx="1085229" cy="2893199"/>
          </a:xfrm>
          <a:prstGeom prst="curvedConnector3">
            <a:avLst>
              <a:gd name="adj1" fmla="val 1210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4FE4259D-EF67-A04A-8B75-310F55EBC51F}"/>
              </a:ext>
            </a:extLst>
          </p:cNvPr>
          <p:cNvCxnSpPr>
            <a:cxnSpLocks/>
            <a:stCxn id="81" idx="6"/>
            <a:endCxn id="9" idx="3"/>
          </p:cNvCxnSpPr>
          <p:nvPr/>
        </p:nvCxnSpPr>
        <p:spPr>
          <a:xfrm flipH="1">
            <a:off x="2371380" y="1414020"/>
            <a:ext cx="367685" cy="2864012"/>
          </a:xfrm>
          <a:prstGeom prst="curvedConnector3">
            <a:avLst>
              <a:gd name="adj1" fmla="val -62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C5E187-7877-B343-96B1-867E5A4E901E}"/>
              </a:ext>
            </a:extLst>
          </p:cNvPr>
          <p:cNvCxnSpPr>
            <a:cxnSpLocks/>
          </p:cNvCxnSpPr>
          <p:nvPr/>
        </p:nvCxnSpPr>
        <p:spPr>
          <a:xfrm>
            <a:off x="2371380" y="4164370"/>
            <a:ext cx="517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9D4785-E0A1-FD47-97AD-1ED8253E1C17}"/>
              </a:ext>
            </a:extLst>
          </p:cNvPr>
          <p:cNvCxnSpPr>
            <a:cxnSpLocks/>
          </p:cNvCxnSpPr>
          <p:nvPr/>
        </p:nvCxnSpPr>
        <p:spPr>
          <a:xfrm>
            <a:off x="2371380" y="4342526"/>
            <a:ext cx="517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BD26E07-4674-1648-9338-3A7CE9AE4FC3}"/>
              </a:ext>
            </a:extLst>
          </p:cNvPr>
          <p:cNvSpPr txBox="1"/>
          <p:nvPr/>
        </p:nvSpPr>
        <p:spPr>
          <a:xfrm>
            <a:off x="2979720" y="4837719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D38BD"/>
                </a:solidFill>
              </a:rPr>
              <a:t>Table 5: Predicted </a:t>
            </a:r>
          </a:p>
          <a:p>
            <a:pPr algn="ctr"/>
            <a:r>
              <a:rPr lang="en-US" sz="1000" dirty="0">
                <a:solidFill>
                  <a:srgbClr val="0D38BD"/>
                </a:solidFill>
              </a:rPr>
              <a:t>Classes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F199FF-89B9-CB48-BB0A-935996149688}"/>
              </a:ext>
            </a:extLst>
          </p:cNvPr>
          <p:cNvSpPr txBox="1"/>
          <p:nvPr/>
        </p:nvSpPr>
        <p:spPr>
          <a:xfrm>
            <a:off x="392028" y="5274443"/>
            <a:ext cx="233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D38BD"/>
                </a:solidFill>
              </a:rPr>
              <a:t>Image 6: Graph of Similarity Score </a:t>
            </a:r>
          </a:p>
          <a:p>
            <a:pPr algn="ctr"/>
            <a:r>
              <a:rPr lang="en-US" sz="1200" dirty="0">
                <a:solidFill>
                  <a:srgbClr val="0D38BD"/>
                </a:solidFill>
              </a:rPr>
              <a:t>of Left &amp; Right Image Features</a:t>
            </a:r>
          </a:p>
          <a:p>
            <a:pPr algn="ctr"/>
            <a:r>
              <a:rPr lang="en-US" sz="1200" b="1" i="1" dirty="0">
                <a:solidFill>
                  <a:srgbClr val="0D38BD"/>
                </a:solidFill>
              </a:rPr>
              <a:t>Different Writer Samples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94E2DEE-133B-3A41-BD65-3467713E9009}"/>
              </a:ext>
            </a:extLst>
          </p:cNvPr>
          <p:cNvSpPr/>
          <p:nvPr/>
        </p:nvSpPr>
        <p:spPr>
          <a:xfrm>
            <a:off x="427716" y="2821656"/>
            <a:ext cx="1956279" cy="217757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F5D9F55-41AA-464E-8151-E897AF53F492}"/>
              </a:ext>
            </a:extLst>
          </p:cNvPr>
          <p:cNvCxnSpPr>
            <a:cxnSpLocks/>
          </p:cNvCxnSpPr>
          <p:nvPr/>
        </p:nvCxnSpPr>
        <p:spPr>
          <a:xfrm>
            <a:off x="2383995" y="2912973"/>
            <a:ext cx="50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F404EEF-310B-3449-BA2C-9088AD94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26" y="1942691"/>
            <a:ext cx="2730500" cy="328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B909A8A-0269-2144-BB1B-C3FA4CBD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639725"/>
              </p:ext>
            </p:extLst>
          </p:nvPr>
        </p:nvGraphicFramePr>
        <p:xfrm>
          <a:off x="7318126" y="1942691"/>
          <a:ext cx="1130300" cy="2906633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409892709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372309143"/>
                    </a:ext>
                  </a:extLst>
                </a:gridCol>
              </a:tblGrid>
              <a:tr h="136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Classes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Right Classes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26955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535060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897512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32386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398093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21211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852817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 Right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045317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269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276374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Retraced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91104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04073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Loopy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Loopy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112438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Downstroke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587481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Wellformed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Wellformed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593804"/>
                  </a:ext>
                </a:extLst>
              </a:tr>
              <a:tr h="184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456964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91B8576D-9244-1A46-862E-39E3AA34D6B0}"/>
              </a:ext>
            </a:extLst>
          </p:cNvPr>
          <p:cNvSpPr txBox="1"/>
          <p:nvPr/>
        </p:nvSpPr>
        <p:spPr>
          <a:xfrm>
            <a:off x="7215337" y="4813977"/>
            <a:ext cx="123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D38BD"/>
                </a:solidFill>
              </a:rPr>
              <a:t>Table 5: Predicted </a:t>
            </a:r>
          </a:p>
          <a:p>
            <a:pPr algn="ctr"/>
            <a:r>
              <a:rPr lang="en-US" sz="1000" dirty="0">
                <a:solidFill>
                  <a:srgbClr val="0D38BD"/>
                </a:solidFill>
              </a:rPr>
              <a:t>Classes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4F6DF09-27A1-864A-83FC-D6F8405A21B7}"/>
              </a:ext>
            </a:extLst>
          </p:cNvPr>
          <p:cNvSpPr txBox="1"/>
          <p:nvPr/>
        </p:nvSpPr>
        <p:spPr>
          <a:xfrm>
            <a:off x="4784800" y="5274443"/>
            <a:ext cx="233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D38BD"/>
                </a:solidFill>
              </a:rPr>
              <a:t>Image 7: Graph of Similarity Score </a:t>
            </a:r>
          </a:p>
          <a:p>
            <a:pPr algn="ctr"/>
            <a:r>
              <a:rPr lang="en-US" sz="1200" dirty="0">
                <a:solidFill>
                  <a:srgbClr val="0D38BD"/>
                </a:solidFill>
              </a:rPr>
              <a:t>of Left &amp; Right Image Features</a:t>
            </a:r>
          </a:p>
          <a:p>
            <a:pPr algn="ctr"/>
            <a:r>
              <a:rPr lang="en-US" sz="1200" b="1" i="1" dirty="0">
                <a:solidFill>
                  <a:srgbClr val="0D38BD"/>
                </a:solidFill>
              </a:rPr>
              <a:t>Same Writer Samples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2571BA5-98BF-004D-936F-D5AEAE5B453C}"/>
              </a:ext>
            </a:extLst>
          </p:cNvPr>
          <p:cNvSpPr/>
          <p:nvPr/>
        </p:nvSpPr>
        <p:spPr>
          <a:xfrm>
            <a:off x="4843265" y="3175152"/>
            <a:ext cx="1956279" cy="217757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A5E69DC-45BD-324C-9B02-CAE17DE2AE05}"/>
              </a:ext>
            </a:extLst>
          </p:cNvPr>
          <p:cNvCxnSpPr>
            <a:cxnSpLocks/>
          </p:cNvCxnSpPr>
          <p:nvPr/>
        </p:nvCxnSpPr>
        <p:spPr>
          <a:xfrm>
            <a:off x="6799544" y="3284030"/>
            <a:ext cx="50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C822152-5A76-ED49-B0C7-767C867CB769}"/>
              </a:ext>
            </a:extLst>
          </p:cNvPr>
          <p:cNvSpPr/>
          <p:nvPr/>
        </p:nvSpPr>
        <p:spPr>
          <a:xfrm>
            <a:off x="5018332" y="2450043"/>
            <a:ext cx="1956279" cy="217757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2539C01-0B28-404D-84E7-6C41D20A31AF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6974611" y="2537162"/>
            <a:ext cx="361626" cy="2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47F637B-0239-E343-8167-248686C68394}"/>
              </a:ext>
            </a:extLst>
          </p:cNvPr>
          <p:cNvSpPr txBox="1"/>
          <p:nvPr/>
        </p:nvSpPr>
        <p:spPr>
          <a:xfrm>
            <a:off x="2521540" y="6202273"/>
            <a:ext cx="387990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38BD"/>
                </a:solidFill>
              </a:rPr>
              <a:t>Report Card of Comparing two Samples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04761206-29F0-4D44-A076-39A61DA6370A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>
            <a:off x="2161310" y="5920773"/>
            <a:ext cx="360231" cy="4661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74B87A7-CBC5-6543-8D99-068B0CB68897}"/>
              </a:ext>
            </a:extLst>
          </p:cNvPr>
          <p:cNvSpPr/>
          <p:nvPr/>
        </p:nvSpPr>
        <p:spPr>
          <a:xfrm>
            <a:off x="5459354" y="748889"/>
            <a:ext cx="1307242" cy="152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D238BF09-09C2-FE49-BF38-6B3FF2B37E5C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6401448" y="5918449"/>
            <a:ext cx="398096" cy="4684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B151A3F-3788-AE49-8E86-E5D1E9262FA6}"/>
              </a:ext>
            </a:extLst>
          </p:cNvPr>
          <p:cNvSpPr txBox="1"/>
          <p:nvPr/>
        </p:nvSpPr>
        <p:spPr>
          <a:xfrm>
            <a:off x="7429559" y="1273925"/>
            <a:ext cx="1072730" cy="55399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Cosine Similarity </a:t>
            </a:r>
          </a:p>
          <a:p>
            <a:pPr algn="ctr"/>
            <a:r>
              <a:rPr lang="en-US" sz="1000" dirty="0"/>
              <a:t>Threshold: </a:t>
            </a:r>
            <a:r>
              <a:rPr lang="en-US" sz="1000" b="1" u="sng" dirty="0"/>
              <a:t>0.8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</a:rPr>
              <a:t>False Negative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D88ACB5-EF7D-C446-B67F-F4E442D89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27" y="733899"/>
            <a:ext cx="1905000" cy="1193800"/>
          </a:xfrm>
          <a:prstGeom prst="rect">
            <a:avLst/>
          </a:prstGeom>
        </p:spPr>
      </p:pic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5420E51-A127-B04E-9E53-641067332C69}"/>
              </a:ext>
            </a:extLst>
          </p:cNvPr>
          <p:cNvCxnSpPr>
            <a:stCxn id="83" idx="0"/>
          </p:cNvCxnSpPr>
          <p:nvPr/>
        </p:nvCxnSpPr>
        <p:spPr>
          <a:xfrm rot="16200000" flipV="1">
            <a:off x="7133728" y="441729"/>
            <a:ext cx="465076" cy="1199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6EEE192-4CC7-324D-8E64-BC22A54F05C7}"/>
              </a:ext>
            </a:extLst>
          </p:cNvPr>
          <p:cNvSpPr txBox="1"/>
          <p:nvPr/>
        </p:nvSpPr>
        <p:spPr>
          <a:xfrm>
            <a:off x="3026039" y="1220165"/>
            <a:ext cx="1072730" cy="55399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Cosine Similarity </a:t>
            </a:r>
          </a:p>
          <a:p>
            <a:pPr algn="ctr"/>
            <a:r>
              <a:rPr lang="en-US" sz="1000" dirty="0"/>
              <a:t>Threshold: </a:t>
            </a:r>
            <a:r>
              <a:rPr lang="en-US" sz="1000" b="1" u="sng" dirty="0"/>
              <a:t>0.8</a:t>
            </a:r>
          </a:p>
          <a:p>
            <a:pPr algn="ctr"/>
            <a:r>
              <a:rPr lang="en-US" sz="1000" b="1" dirty="0">
                <a:solidFill>
                  <a:schemeClr val="accent2">
                    <a:lumMod val="75000"/>
                  </a:schemeClr>
                </a:solidFill>
              </a:rPr>
              <a:t>True Negative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F93E2165-CC5F-F448-958A-265B261AFB3A}"/>
              </a:ext>
            </a:extLst>
          </p:cNvPr>
          <p:cNvCxnSpPr/>
          <p:nvPr/>
        </p:nvCxnSpPr>
        <p:spPr>
          <a:xfrm rot="16200000" flipV="1">
            <a:off x="2784864" y="414353"/>
            <a:ext cx="465076" cy="1199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7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DA491-AB0A-0743-8985-CA79D0F9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6" y="1225666"/>
            <a:ext cx="8275515" cy="46982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89B7DF-887D-B047-8572-E0ED7219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512" y="0"/>
            <a:ext cx="6808272" cy="57093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PGM for human observed ‘AND’ dataset</a:t>
            </a:r>
          </a:p>
        </p:txBody>
      </p:sp>
    </p:spTree>
    <p:extLst>
      <p:ext uri="{BB962C8B-B14F-4D97-AF65-F5344CB8AC3E}">
        <p14:creationId xmlns:p14="http://schemas.microsoft.com/office/powerpoint/2010/main" val="6628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26A9C5-DDE9-3A41-8252-88B82F174899}"/>
              </a:ext>
            </a:extLst>
          </p:cNvPr>
          <p:cNvGrpSpPr/>
          <p:nvPr/>
        </p:nvGrpSpPr>
        <p:grpSpPr>
          <a:xfrm>
            <a:off x="669932" y="1003453"/>
            <a:ext cx="7836127" cy="4943281"/>
            <a:chOff x="1640950" y="1270001"/>
            <a:chExt cx="8910099" cy="5046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B6BA4A-CD50-514A-86FD-AFCA5B956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8"/>
            <a:stretch/>
          </p:blipFill>
          <p:spPr>
            <a:xfrm>
              <a:off x="1640950" y="1270001"/>
              <a:ext cx="8910099" cy="504613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329E88-0A05-514B-9FE5-CF4170979DDF}"/>
                </a:ext>
              </a:extLst>
            </p:cNvPr>
            <p:cNvSpPr/>
            <p:nvPr/>
          </p:nvSpPr>
          <p:spPr>
            <a:xfrm>
              <a:off x="8190411" y="2103120"/>
              <a:ext cx="688592" cy="52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E7894A4-CD9C-A44F-ADB5-45850CF9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97" y="0"/>
            <a:ext cx="5342887" cy="64020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PGM for Writer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15708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8CCCE-06D0-D748-87BB-4A21A013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5" y="1107413"/>
            <a:ext cx="8282037" cy="43373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C80C48-6CB5-1640-898E-FD405AE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3" y="0"/>
            <a:ext cx="8097811" cy="73714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Example CPDs for Writer Verification PGM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32E95-B6C9-8841-97CB-74502FD880C1}"/>
              </a:ext>
            </a:extLst>
          </p:cNvPr>
          <p:cNvSpPr txBox="1"/>
          <p:nvPr/>
        </p:nvSpPr>
        <p:spPr>
          <a:xfrm>
            <a:off x="1146412" y="5749388"/>
            <a:ext cx="279779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CPDs are handcrafted based on Expert Intuition</a:t>
            </a:r>
          </a:p>
        </p:txBody>
      </p:sp>
    </p:spTree>
    <p:extLst>
      <p:ext uri="{BB962C8B-B14F-4D97-AF65-F5344CB8AC3E}">
        <p14:creationId xmlns:p14="http://schemas.microsoft.com/office/powerpoint/2010/main" val="371344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7055</TotalTime>
  <Words>820</Words>
  <Application>Microsoft Macintosh PowerPoint</Application>
  <PresentationFormat>On-screen Show (4:3)</PresentationFormat>
  <Paragraphs>338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PGM for human observed ‘AND’ dataset</vt:lpstr>
      <vt:lpstr>PGM for Writer Verification</vt:lpstr>
      <vt:lpstr>Example CPDs for Writer Verification PGM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Abuzar Shaikh</dc:creator>
  <cp:lastModifiedBy>Chauhan, Mihir</cp:lastModifiedBy>
  <cp:revision>99</cp:revision>
  <cp:lastPrinted>2019-04-02T21:47:27Z</cp:lastPrinted>
  <dcterms:created xsi:type="dcterms:W3CDTF">2019-03-29T21:35:19Z</dcterms:created>
  <dcterms:modified xsi:type="dcterms:W3CDTF">2019-04-05T04:24:44Z</dcterms:modified>
</cp:coreProperties>
</file>